
<file path=[Content_Types].xml><?xml version="1.0" encoding="utf-8"?>
<Types xmlns="http://schemas.openxmlformats.org/package/2006/content-types">
  <Default Extension="jfif" ContentType="image/jpeg"/>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9" r:id="rId33"/>
    <p:sldId id="290" r:id="rId34"/>
    <p:sldId id="288" r:id="rId35"/>
    <p:sldId id="291" r:id="rId36"/>
    <p:sldId id="292" r:id="rId37"/>
    <p:sldId id="293" r:id="rId38"/>
    <p:sldId id="294" r:id="rId39"/>
    <p:sldId id="295" r:id="rId40"/>
    <p:sldId id="296" r:id="rId41"/>
    <p:sldId id="297" r:id="rId42"/>
    <p:sldId id="298" r:id="rId43"/>
    <p:sldId id="300" r:id="rId44"/>
    <p:sldId id="303" r:id="rId45"/>
    <p:sldId id="301" r:id="rId46"/>
    <p:sldId id="299"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7" r:id="rId60"/>
    <p:sldId id="318" r:id="rId61"/>
    <p:sldId id="316" r:id="rId62"/>
    <p:sldId id="319" r:id="rId63"/>
    <p:sldId id="320" r:id="rId64"/>
    <p:sldId id="321" r:id="rId65"/>
    <p:sldId id="322" r:id="rId66"/>
    <p:sldId id="323" r:id="rId67"/>
    <p:sldId id="325" r:id="rId68"/>
    <p:sldId id="326" r:id="rId69"/>
    <p:sldId id="327" r:id="rId70"/>
    <p:sldId id="328" r:id="rId71"/>
    <p:sldId id="329" r:id="rId72"/>
    <p:sldId id="330" r:id="rId73"/>
    <p:sldId id="331" r:id="rId74"/>
    <p:sldId id="338" r:id="rId75"/>
    <p:sldId id="335" r:id="rId76"/>
    <p:sldId id="339" r:id="rId77"/>
    <p:sldId id="336" r:id="rId78"/>
    <p:sldId id="340" r:id="rId79"/>
    <p:sldId id="332" r:id="rId80"/>
    <p:sldId id="337" r:id="rId81"/>
    <p:sldId id="333" r:id="rId82"/>
    <p:sldId id="334" r:id="rId83"/>
    <p:sldId id="264" r:id="rId84"/>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348" y="-1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685800" y="2130425"/>
            <a:ext cx="7772400" cy="1470025"/>
          </a:xfrm>
        </p:spPr>
        <p:txBody>
          <a:bodyPr/>
          <a:lstStyle/>
          <a:p>
            <a:r>
              <a:rPr lang="el-GR" smtClean="0"/>
              <a:t>Kλικ για επεξεργασία του τίτλου</a:t>
            </a:r>
            <a:endParaRPr lang="el-GR"/>
          </a:p>
        </p:txBody>
      </p:sp>
      <p:sp>
        <p:nvSpPr>
          <p:cNvPr id="3" name="2 - Υπότιτλος"/>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Κάντε κλικ για να επεξεργαστείτε τον υπότιτλο του υποδείγματος</a:t>
            </a:r>
            <a:endParaRPr lang="el-GR"/>
          </a:p>
        </p:txBody>
      </p:sp>
      <p:sp>
        <p:nvSpPr>
          <p:cNvPr id="4" name="3 - Θέση ημερομηνίας"/>
          <p:cNvSpPr>
            <a:spLocks noGrp="1"/>
          </p:cNvSpPr>
          <p:nvPr>
            <p:ph type="dt" sz="half" idx="10"/>
          </p:nvPr>
        </p:nvSpPr>
        <p:spPr/>
        <p:txBody>
          <a:bodyPr/>
          <a:lstStyle/>
          <a:p>
            <a:fld id="{F2853615-BFDE-46DE-814C-47EC6EF6D371}" type="datetimeFigureOut">
              <a:rPr lang="el-GR" smtClean="0"/>
              <a:t>9/7/2025</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3DF53439-851E-44AD-84B1-B6BFC3D0C743}" type="slidenum">
              <a:rPr lang="el-GR" smtClean="0"/>
              <a:t>‹#›</a:t>
            </a:fld>
            <a:endParaRPr lang="el-G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p>
            <a:fld id="{F2853615-BFDE-46DE-814C-47EC6EF6D371}" type="datetimeFigureOut">
              <a:rPr lang="el-GR" smtClean="0"/>
              <a:t>9/7/2025</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3DF53439-851E-44AD-84B1-B6BFC3D0C743}" type="slidenum">
              <a:rPr lang="el-GR" smtClean="0"/>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274638"/>
            <a:ext cx="2057400" cy="5851525"/>
          </a:xfrm>
        </p:spPr>
        <p:txBody>
          <a:bodyPr vert="eaVert"/>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a:xfrm>
            <a:off x="457200" y="274638"/>
            <a:ext cx="6019800" cy="5851525"/>
          </a:xfrm>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p>
            <a:fld id="{F2853615-BFDE-46DE-814C-47EC6EF6D371}" type="datetimeFigureOut">
              <a:rPr lang="el-GR" smtClean="0"/>
              <a:t>9/7/2025</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3DF53439-851E-44AD-84B1-B6BFC3D0C743}" type="slidenum">
              <a:rPr lang="el-GR" smtClean="0"/>
              <a:t>‹#›</a:t>
            </a:fld>
            <a:endParaRPr lang="el-G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idx="1"/>
          </p:nvPr>
        </p:nvSpPr>
        <p:spPr/>
        <p:txBody>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p>
            <a:fld id="{F2853615-BFDE-46DE-814C-47EC6EF6D371}" type="datetimeFigureOut">
              <a:rPr lang="el-GR" smtClean="0"/>
              <a:t>9/7/2025</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3DF53439-851E-44AD-84B1-B6BFC3D0C743}" type="slidenum">
              <a:rPr lang="el-GR" smtClean="0"/>
              <a:t>‹#›</a:t>
            </a:fld>
            <a:endParaRPr lang="el-G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722313" y="4406900"/>
            <a:ext cx="7772400" cy="1362075"/>
          </a:xfrm>
        </p:spPr>
        <p:txBody>
          <a:bodyPr anchor="t"/>
          <a:lstStyle>
            <a:lvl1pPr algn="l">
              <a:defRPr sz="4000" b="1" cap="all"/>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Kλικ για επεξεργασία των στυλ του υποδείγματος</a:t>
            </a:r>
          </a:p>
        </p:txBody>
      </p:sp>
      <p:sp>
        <p:nvSpPr>
          <p:cNvPr id="4" name="3 - Θέση ημερομηνίας"/>
          <p:cNvSpPr>
            <a:spLocks noGrp="1"/>
          </p:cNvSpPr>
          <p:nvPr>
            <p:ph type="dt" sz="half" idx="10"/>
          </p:nvPr>
        </p:nvSpPr>
        <p:spPr/>
        <p:txBody>
          <a:bodyPr/>
          <a:lstStyle/>
          <a:p>
            <a:fld id="{F2853615-BFDE-46DE-814C-47EC6EF6D371}" type="datetimeFigureOut">
              <a:rPr lang="el-GR" smtClean="0"/>
              <a:t>9/7/2025</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3DF53439-851E-44AD-84B1-B6BFC3D0C743}" type="slidenum">
              <a:rPr lang="el-GR" smtClean="0"/>
              <a:t>‹#›</a:t>
            </a:fld>
            <a:endParaRPr lang="el-G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περιεχομένου"/>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4 - Θέση ημερομηνίας"/>
          <p:cNvSpPr>
            <a:spLocks noGrp="1"/>
          </p:cNvSpPr>
          <p:nvPr>
            <p:ph type="dt" sz="half" idx="10"/>
          </p:nvPr>
        </p:nvSpPr>
        <p:spPr/>
        <p:txBody>
          <a:bodyPr/>
          <a:lstStyle/>
          <a:p>
            <a:fld id="{F2853615-BFDE-46DE-814C-47EC6EF6D371}" type="datetimeFigureOut">
              <a:rPr lang="el-GR" smtClean="0"/>
              <a:t>9/7/2025</a:t>
            </a:fld>
            <a:endParaRPr lang="el-GR"/>
          </a:p>
        </p:txBody>
      </p:sp>
      <p:sp>
        <p:nvSpPr>
          <p:cNvPr id="6" name="5 - Θέση υποσέλιδου"/>
          <p:cNvSpPr>
            <a:spLocks noGrp="1"/>
          </p:cNvSpPr>
          <p:nvPr>
            <p:ph type="ftr" sz="quarter" idx="11"/>
          </p:nvPr>
        </p:nvSpPr>
        <p:spPr/>
        <p:txBody>
          <a:bodyPr/>
          <a:lstStyle/>
          <a:p>
            <a:endParaRPr lang="el-GR"/>
          </a:p>
        </p:txBody>
      </p:sp>
      <p:sp>
        <p:nvSpPr>
          <p:cNvPr id="7" name="6 - Θέση αριθμού διαφάνειας"/>
          <p:cNvSpPr>
            <a:spLocks noGrp="1"/>
          </p:cNvSpPr>
          <p:nvPr>
            <p:ph type="sldNum" sz="quarter" idx="12"/>
          </p:nvPr>
        </p:nvSpPr>
        <p:spPr/>
        <p:txBody>
          <a:bodyPr/>
          <a:lstStyle/>
          <a:p>
            <a:fld id="{3DF53439-851E-44AD-84B1-B6BFC3D0C743}" type="slidenum">
              <a:rPr lang="el-GR" smtClean="0"/>
              <a:t>‹#›</a:t>
            </a:fld>
            <a:endParaRPr lang="el-G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4" name="3 - Θέση περιεχομένου"/>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4 - Θέση κειμένου"/>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6" name="5 - Θέση περιεχομένου"/>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6 - Θέση ημερομηνίας"/>
          <p:cNvSpPr>
            <a:spLocks noGrp="1"/>
          </p:cNvSpPr>
          <p:nvPr>
            <p:ph type="dt" sz="half" idx="10"/>
          </p:nvPr>
        </p:nvSpPr>
        <p:spPr/>
        <p:txBody>
          <a:bodyPr/>
          <a:lstStyle/>
          <a:p>
            <a:fld id="{F2853615-BFDE-46DE-814C-47EC6EF6D371}" type="datetimeFigureOut">
              <a:rPr lang="el-GR" smtClean="0"/>
              <a:t>9/7/2025</a:t>
            </a:fld>
            <a:endParaRPr lang="el-GR"/>
          </a:p>
        </p:txBody>
      </p:sp>
      <p:sp>
        <p:nvSpPr>
          <p:cNvPr id="8" name="7 - Θέση υποσέλιδου"/>
          <p:cNvSpPr>
            <a:spLocks noGrp="1"/>
          </p:cNvSpPr>
          <p:nvPr>
            <p:ph type="ftr" sz="quarter" idx="11"/>
          </p:nvPr>
        </p:nvSpPr>
        <p:spPr/>
        <p:txBody>
          <a:bodyPr/>
          <a:lstStyle/>
          <a:p>
            <a:endParaRPr lang="el-GR"/>
          </a:p>
        </p:txBody>
      </p:sp>
      <p:sp>
        <p:nvSpPr>
          <p:cNvPr id="9" name="8 - Θέση αριθμού διαφάνειας"/>
          <p:cNvSpPr>
            <a:spLocks noGrp="1"/>
          </p:cNvSpPr>
          <p:nvPr>
            <p:ph type="sldNum" sz="quarter" idx="12"/>
          </p:nvPr>
        </p:nvSpPr>
        <p:spPr/>
        <p:txBody>
          <a:bodyPr/>
          <a:lstStyle/>
          <a:p>
            <a:fld id="{3DF53439-851E-44AD-84B1-B6BFC3D0C743}" type="slidenum">
              <a:rPr lang="el-GR" smtClean="0"/>
              <a:t>‹#›</a:t>
            </a:fld>
            <a:endParaRPr lang="el-G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ημερομηνίας"/>
          <p:cNvSpPr>
            <a:spLocks noGrp="1"/>
          </p:cNvSpPr>
          <p:nvPr>
            <p:ph type="dt" sz="half" idx="10"/>
          </p:nvPr>
        </p:nvSpPr>
        <p:spPr/>
        <p:txBody>
          <a:bodyPr/>
          <a:lstStyle/>
          <a:p>
            <a:fld id="{F2853615-BFDE-46DE-814C-47EC6EF6D371}" type="datetimeFigureOut">
              <a:rPr lang="el-GR" smtClean="0"/>
              <a:t>9/7/2025</a:t>
            </a:fld>
            <a:endParaRPr lang="el-GR"/>
          </a:p>
        </p:txBody>
      </p:sp>
      <p:sp>
        <p:nvSpPr>
          <p:cNvPr id="4" name="3 - Θέση υποσέλιδου"/>
          <p:cNvSpPr>
            <a:spLocks noGrp="1"/>
          </p:cNvSpPr>
          <p:nvPr>
            <p:ph type="ftr" sz="quarter" idx="11"/>
          </p:nvPr>
        </p:nvSpPr>
        <p:spPr/>
        <p:txBody>
          <a:bodyPr/>
          <a:lstStyle/>
          <a:p>
            <a:endParaRPr lang="el-GR"/>
          </a:p>
        </p:txBody>
      </p:sp>
      <p:sp>
        <p:nvSpPr>
          <p:cNvPr id="5" name="4 - Θέση αριθμού διαφάνειας"/>
          <p:cNvSpPr>
            <a:spLocks noGrp="1"/>
          </p:cNvSpPr>
          <p:nvPr>
            <p:ph type="sldNum" sz="quarter" idx="12"/>
          </p:nvPr>
        </p:nvSpPr>
        <p:spPr/>
        <p:txBody>
          <a:bodyPr/>
          <a:lstStyle/>
          <a:p>
            <a:fld id="{3DF53439-851E-44AD-84B1-B6BFC3D0C743}" type="slidenum">
              <a:rPr lang="el-GR" smtClean="0"/>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1 - Θέση ημερομηνίας"/>
          <p:cNvSpPr>
            <a:spLocks noGrp="1"/>
          </p:cNvSpPr>
          <p:nvPr>
            <p:ph type="dt" sz="half" idx="10"/>
          </p:nvPr>
        </p:nvSpPr>
        <p:spPr/>
        <p:txBody>
          <a:bodyPr/>
          <a:lstStyle/>
          <a:p>
            <a:fld id="{F2853615-BFDE-46DE-814C-47EC6EF6D371}" type="datetimeFigureOut">
              <a:rPr lang="el-GR" smtClean="0"/>
              <a:t>9/7/2025</a:t>
            </a:fld>
            <a:endParaRPr lang="el-GR"/>
          </a:p>
        </p:txBody>
      </p:sp>
      <p:sp>
        <p:nvSpPr>
          <p:cNvPr id="3" name="2 - Θέση υποσέλιδου"/>
          <p:cNvSpPr>
            <a:spLocks noGrp="1"/>
          </p:cNvSpPr>
          <p:nvPr>
            <p:ph type="ftr" sz="quarter" idx="11"/>
          </p:nvPr>
        </p:nvSpPr>
        <p:spPr/>
        <p:txBody>
          <a:bodyPr/>
          <a:lstStyle/>
          <a:p>
            <a:endParaRPr lang="el-GR"/>
          </a:p>
        </p:txBody>
      </p:sp>
      <p:sp>
        <p:nvSpPr>
          <p:cNvPr id="4" name="3 - Θέση αριθμού διαφάνειας"/>
          <p:cNvSpPr>
            <a:spLocks noGrp="1"/>
          </p:cNvSpPr>
          <p:nvPr>
            <p:ph type="sldNum" sz="quarter" idx="12"/>
          </p:nvPr>
        </p:nvSpPr>
        <p:spPr/>
        <p:txBody>
          <a:bodyPr/>
          <a:lstStyle/>
          <a:p>
            <a:fld id="{3DF53439-851E-44AD-84B1-B6BFC3D0C743}" type="slidenum">
              <a:rPr lang="el-GR" smtClean="0"/>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3050"/>
            <a:ext cx="3008313" cy="1162050"/>
          </a:xfrm>
        </p:spPr>
        <p:txBody>
          <a:bodyPr anchor="b"/>
          <a:lstStyle>
            <a:lvl1pPr algn="l">
              <a:defRPr sz="2000" b="1"/>
            </a:lvl1pPr>
          </a:lstStyle>
          <a:p>
            <a:r>
              <a:rPr lang="el-GR" smtClean="0"/>
              <a:t>Kλικ για επεξεργασία του τίτλου</a:t>
            </a:r>
            <a:endParaRPr lang="el-GR"/>
          </a:p>
        </p:txBody>
      </p:sp>
      <p:sp>
        <p:nvSpPr>
          <p:cNvPr id="3" name="2 - Θέση περιεχομένου"/>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κειμένου"/>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4 - Θέση ημερομηνίας"/>
          <p:cNvSpPr>
            <a:spLocks noGrp="1"/>
          </p:cNvSpPr>
          <p:nvPr>
            <p:ph type="dt" sz="half" idx="10"/>
          </p:nvPr>
        </p:nvSpPr>
        <p:spPr/>
        <p:txBody>
          <a:bodyPr/>
          <a:lstStyle/>
          <a:p>
            <a:fld id="{F2853615-BFDE-46DE-814C-47EC6EF6D371}" type="datetimeFigureOut">
              <a:rPr lang="el-GR" smtClean="0"/>
              <a:t>9/7/2025</a:t>
            </a:fld>
            <a:endParaRPr lang="el-GR"/>
          </a:p>
        </p:txBody>
      </p:sp>
      <p:sp>
        <p:nvSpPr>
          <p:cNvPr id="6" name="5 - Θέση υποσέλιδου"/>
          <p:cNvSpPr>
            <a:spLocks noGrp="1"/>
          </p:cNvSpPr>
          <p:nvPr>
            <p:ph type="ftr" sz="quarter" idx="11"/>
          </p:nvPr>
        </p:nvSpPr>
        <p:spPr/>
        <p:txBody>
          <a:bodyPr/>
          <a:lstStyle/>
          <a:p>
            <a:endParaRPr lang="el-GR"/>
          </a:p>
        </p:txBody>
      </p:sp>
      <p:sp>
        <p:nvSpPr>
          <p:cNvPr id="7" name="6 - Θέση αριθμού διαφάνειας"/>
          <p:cNvSpPr>
            <a:spLocks noGrp="1"/>
          </p:cNvSpPr>
          <p:nvPr>
            <p:ph type="sldNum" sz="quarter" idx="12"/>
          </p:nvPr>
        </p:nvSpPr>
        <p:spPr/>
        <p:txBody>
          <a:bodyPr/>
          <a:lstStyle/>
          <a:p>
            <a:fld id="{3DF53439-851E-44AD-84B1-B6BFC3D0C743}" type="slidenum">
              <a:rPr lang="el-GR" smtClean="0"/>
              <a:t>‹#›</a:t>
            </a:fld>
            <a:endParaRPr lang="el-G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1792288" y="4800600"/>
            <a:ext cx="5486400" cy="566738"/>
          </a:xfrm>
        </p:spPr>
        <p:txBody>
          <a:bodyPr anchor="b"/>
          <a:lstStyle>
            <a:lvl1pPr algn="l">
              <a:defRPr sz="2000" b="1"/>
            </a:lvl1pPr>
          </a:lstStyle>
          <a:p>
            <a:r>
              <a:rPr lang="el-GR" smtClean="0"/>
              <a:t>Kλικ για επεξεργασία του τίτλου</a:t>
            </a:r>
            <a:endParaRPr lang="el-GR"/>
          </a:p>
        </p:txBody>
      </p:sp>
      <p:sp>
        <p:nvSpPr>
          <p:cNvPr id="3" name="2 - Θέση εικόνας"/>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3 - Θέση κειμένου"/>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4 - Θέση ημερομηνίας"/>
          <p:cNvSpPr>
            <a:spLocks noGrp="1"/>
          </p:cNvSpPr>
          <p:nvPr>
            <p:ph type="dt" sz="half" idx="10"/>
          </p:nvPr>
        </p:nvSpPr>
        <p:spPr/>
        <p:txBody>
          <a:bodyPr/>
          <a:lstStyle/>
          <a:p>
            <a:fld id="{F2853615-BFDE-46DE-814C-47EC6EF6D371}" type="datetimeFigureOut">
              <a:rPr lang="el-GR" smtClean="0"/>
              <a:t>9/7/2025</a:t>
            </a:fld>
            <a:endParaRPr lang="el-GR"/>
          </a:p>
        </p:txBody>
      </p:sp>
      <p:sp>
        <p:nvSpPr>
          <p:cNvPr id="6" name="5 - Θέση υποσέλιδου"/>
          <p:cNvSpPr>
            <a:spLocks noGrp="1"/>
          </p:cNvSpPr>
          <p:nvPr>
            <p:ph type="ftr" sz="quarter" idx="11"/>
          </p:nvPr>
        </p:nvSpPr>
        <p:spPr/>
        <p:txBody>
          <a:bodyPr/>
          <a:lstStyle/>
          <a:p>
            <a:endParaRPr lang="el-GR"/>
          </a:p>
        </p:txBody>
      </p:sp>
      <p:sp>
        <p:nvSpPr>
          <p:cNvPr id="7" name="6 - Θέση αριθμού διαφάνειας"/>
          <p:cNvSpPr>
            <a:spLocks noGrp="1"/>
          </p:cNvSpPr>
          <p:nvPr>
            <p:ph type="sldNum" sz="quarter" idx="12"/>
          </p:nvPr>
        </p:nvSpPr>
        <p:spPr/>
        <p:txBody>
          <a:bodyPr/>
          <a:lstStyle/>
          <a:p>
            <a:fld id="{3DF53439-851E-44AD-84B1-B6BFC3D0C743}" type="slidenum">
              <a:rPr lang="el-GR" smtClean="0"/>
              <a:t>‹#›</a:t>
            </a:fld>
            <a:endParaRPr lang="el-G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τίτλου"/>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53615-BFDE-46DE-814C-47EC6EF6D371}" type="datetimeFigureOut">
              <a:rPr lang="el-GR" smtClean="0"/>
              <a:t>9/7/2025</a:t>
            </a:fld>
            <a:endParaRPr lang="el-GR"/>
          </a:p>
        </p:txBody>
      </p:sp>
      <p:sp>
        <p:nvSpPr>
          <p:cNvPr id="5" name="4 - Θέση υποσέλιδου"/>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5 - Θέση αριθμού διαφάνειας"/>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F53439-851E-44AD-84B1-B6BFC3D0C743}" type="slidenum">
              <a:rPr lang="el-GR" smtClean="0"/>
              <a:t>‹#›</a:t>
            </a:fld>
            <a:endParaRPr lang="el-G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jfif"/><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484784"/>
            <a:ext cx="9144000" cy="2276872"/>
          </a:xfrm>
        </p:spPr>
        <p:txBody>
          <a:bodyPr>
            <a:noAutofit/>
          </a:bodyPr>
          <a:lstStyle/>
          <a:p>
            <a:r>
              <a:rPr lang="en-US" sz="2800" b="1" dirty="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Using Machine &amp; Deep Learning to Predict Fuel Consumption in Hydrogen Fuel Cell Electric </a:t>
            </a:r>
            <a:r>
              <a:rPr lang="en-US" sz="2800" b="1" dirty="0" smtClean="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Vehicle</a:t>
            </a:r>
            <a:br>
              <a:rPr lang="en-US" sz="2800" b="1" dirty="0" smtClean="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br>
            <a:r>
              <a:rPr lang="el-GR" sz="2800" b="1" dirty="0" smtClean="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
            </a:r>
            <a:br>
              <a:rPr lang="el-GR" sz="2800" b="1" dirty="0" smtClean="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br>
            <a:r>
              <a:rPr lang="en-US" sz="2800" b="1" dirty="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
            </a:r>
            <a:br>
              <a:rPr lang="en-US" sz="2800" b="1" dirty="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br>
            <a:r>
              <a:rPr lang="en-US" sz="2800" b="1" dirty="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ID</a:t>
            </a:r>
            <a:r>
              <a:rPr lang="en-US" sz="2800" b="1" dirty="0" smtClean="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 60706</a:t>
            </a:r>
            <a:r>
              <a:rPr lang="en-US" sz="2800" b="1" dirty="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
            </a:r>
            <a:br>
              <a:rPr lang="en-US" sz="2800" b="1" dirty="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br>
            <a:r>
              <a:rPr lang="en-US" sz="2800" b="1" dirty="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Name</a:t>
            </a:r>
            <a:r>
              <a:rPr lang="en-US" sz="2800" b="1" dirty="0" smtClean="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 </a:t>
            </a:r>
            <a:r>
              <a:rPr lang="en-US" sz="2800" b="1" dirty="0" err="1" smtClean="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Kokosalakis</a:t>
            </a:r>
            <a:r>
              <a:rPr lang="en-US" sz="2800" b="1" dirty="0" smtClean="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 </a:t>
            </a:r>
            <a:r>
              <a:rPr lang="en-US" sz="2800" b="1" dirty="0">
                <a:ln w="12700">
                  <a:solidFill>
                    <a:schemeClr val="tx1">
                      <a:lumMod val="65000"/>
                      <a:lumOff val="35000"/>
                    </a:schemeClr>
                  </a:solidFill>
                  <a:prstDash val="solid"/>
                </a:ln>
                <a:solidFill>
                  <a:schemeClr val="bg2">
                    <a:tint val="85000"/>
                    <a:satMod val="155000"/>
                  </a:schemeClr>
                </a:solidFill>
                <a:effectLst>
                  <a:glow rad="228600">
                    <a:schemeClr val="accent1">
                      <a:satMod val="175000"/>
                      <a:alpha val="40000"/>
                    </a:schemeClr>
                  </a:glow>
                  <a:outerShdw blurRad="41275" dist="20320" dir="1800000" algn="tl" rotWithShape="0">
                    <a:srgbClr val="000000">
                      <a:alpha val="40000"/>
                    </a:srgbClr>
                  </a:outerShdw>
                </a:effectLst>
                <a:latin typeface="Arial Black" pitchFamily="34" charset="0"/>
              </a:rPr>
              <a:t>Nick</a:t>
            </a:r>
          </a:p>
        </p:txBody>
      </p:sp>
    </p:spTree>
    <p:extLst>
      <p:ext uri="{BB962C8B-B14F-4D97-AF65-F5344CB8AC3E}">
        <p14:creationId xmlns:p14="http://schemas.microsoft.com/office/powerpoint/2010/main" val="32746941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solidFill>
                  <a:schemeClr val="bg1"/>
                </a:solidFill>
                <a:effectLst>
                  <a:outerShdw blurRad="38100" dist="38100" dir="2700000" algn="tl">
                    <a:srgbClr val="000000">
                      <a:alpha val="43137"/>
                    </a:srgbClr>
                  </a:outerShdw>
                </a:effectLst>
              </a:rPr>
              <a:t>Deep reinforcement learning-based health-conscious energy management for fuel cell hybrid electric vehicles in model predictive control framework</a:t>
            </a:r>
          </a:p>
        </p:txBody>
      </p:sp>
      <p:sp>
        <p:nvSpPr>
          <p:cNvPr id="3" name="Content Placeholder 2"/>
          <p:cNvSpPr>
            <a:spLocks noGrp="1"/>
          </p:cNvSpPr>
          <p:nvPr>
            <p:ph idx="1"/>
          </p:nvPr>
        </p:nvSpPr>
        <p:spPr/>
        <p:txBody>
          <a:bodyPr>
            <a:normAutofit/>
          </a:bodyPr>
          <a:lstStyle/>
          <a:p>
            <a:pPr marL="0" indent="0">
              <a:buNone/>
            </a:pPr>
            <a:r>
              <a:rPr lang="en-US" sz="1800" b="1" dirty="0" smtClean="0">
                <a:solidFill>
                  <a:schemeClr val="bg1"/>
                </a:solidFill>
              </a:rPr>
              <a:t>Scientists: </a:t>
            </a:r>
            <a:r>
              <a:rPr lang="en-US" sz="1800" b="1" dirty="0" err="1" smtClean="0">
                <a:solidFill>
                  <a:schemeClr val="bg1"/>
                </a:solidFill>
              </a:rPr>
              <a:t>Xuejin</a:t>
            </a:r>
            <a:r>
              <a:rPr lang="en-US" sz="1800" b="1" dirty="0" smtClean="0">
                <a:solidFill>
                  <a:schemeClr val="bg1"/>
                </a:solidFill>
              </a:rPr>
              <a:t> </a:t>
            </a:r>
            <a:r>
              <a:rPr lang="en-US" sz="1800" b="1" dirty="0">
                <a:solidFill>
                  <a:schemeClr val="bg1"/>
                </a:solidFill>
              </a:rPr>
              <a:t>Huang a, </a:t>
            </a:r>
            <a:r>
              <a:rPr lang="en-US" sz="1800" b="1" dirty="0" err="1">
                <a:solidFill>
                  <a:schemeClr val="bg1"/>
                </a:solidFill>
              </a:rPr>
              <a:t>Jingyi</a:t>
            </a:r>
            <a:r>
              <a:rPr lang="en-US" sz="1800" b="1" dirty="0">
                <a:solidFill>
                  <a:schemeClr val="bg1"/>
                </a:solidFill>
              </a:rPr>
              <a:t> Zhang b, Kai </a:t>
            </a:r>
            <a:r>
              <a:rPr lang="en-US" sz="1800" b="1" dirty="0" err="1">
                <a:solidFill>
                  <a:schemeClr val="bg1"/>
                </a:solidFill>
              </a:rPr>
              <a:t>Ou</a:t>
            </a:r>
            <a:r>
              <a:rPr lang="en-US" sz="1800" b="1" dirty="0">
                <a:solidFill>
                  <a:schemeClr val="bg1"/>
                </a:solidFill>
              </a:rPr>
              <a:t> c,**, Yin Huang a, </a:t>
            </a:r>
            <a:r>
              <a:rPr lang="en-US" sz="1800" b="1" dirty="0" err="1">
                <a:solidFill>
                  <a:schemeClr val="bg1"/>
                </a:solidFill>
              </a:rPr>
              <a:t>Zehao</a:t>
            </a:r>
            <a:r>
              <a:rPr lang="en-US" sz="1800" b="1" dirty="0">
                <a:solidFill>
                  <a:schemeClr val="bg1"/>
                </a:solidFill>
              </a:rPr>
              <a:t> Kang a, </a:t>
            </a:r>
            <a:r>
              <a:rPr lang="en-US" sz="1800" b="1" dirty="0" err="1">
                <a:solidFill>
                  <a:schemeClr val="bg1"/>
                </a:solidFill>
              </a:rPr>
              <a:t>Xuping</a:t>
            </a:r>
            <a:r>
              <a:rPr lang="en-US" sz="1800" b="1" dirty="0">
                <a:solidFill>
                  <a:schemeClr val="bg1"/>
                </a:solidFill>
              </a:rPr>
              <a:t> Mao </a:t>
            </a:r>
            <a:r>
              <a:rPr lang="en-US" sz="1800" b="1" dirty="0" err="1" smtClean="0">
                <a:solidFill>
                  <a:schemeClr val="bg1"/>
                </a:solidFill>
              </a:rPr>
              <a:t>a,Yujie</a:t>
            </a:r>
            <a:r>
              <a:rPr lang="en-US" sz="1800" b="1" dirty="0" smtClean="0">
                <a:solidFill>
                  <a:schemeClr val="bg1"/>
                </a:solidFill>
              </a:rPr>
              <a:t> </a:t>
            </a:r>
            <a:r>
              <a:rPr lang="en-US" sz="1800" b="1" dirty="0">
                <a:solidFill>
                  <a:schemeClr val="bg1"/>
                </a:solidFill>
              </a:rPr>
              <a:t>Zhou a, </a:t>
            </a:r>
            <a:r>
              <a:rPr lang="en-US" sz="1800" b="1" dirty="0" err="1">
                <a:solidFill>
                  <a:schemeClr val="bg1"/>
                </a:solidFill>
              </a:rPr>
              <a:t>Dongji</a:t>
            </a:r>
            <a:r>
              <a:rPr lang="en-US" sz="1800" b="1" dirty="0">
                <a:solidFill>
                  <a:schemeClr val="bg1"/>
                </a:solidFill>
              </a:rPr>
              <a:t> </a:t>
            </a:r>
            <a:r>
              <a:rPr lang="en-US" sz="1800" b="1" dirty="0" err="1">
                <a:solidFill>
                  <a:schemeClr val="bg1"/>
                </a:solidFill>
              </a:rPr>
              <a:t>Xuan</a:t>
            </a:r>
            <a:r>
              <a:rPr lang="en-US" sz="1800" b="1" dirty="0">
                <a:solidFill>
                  <a:schemeClr val="bg1"/>
                </a:solidFill>
              </a:rPr>
              <a:t> </a:t>
            </a:r>
            <a:r>
              <a:rPr lang="en-US" sz="1800" b="1" dirty="0" smtClean="0">
                <a:solidFill>
                  <a:schemeClr val="bg1"/>
                </a:solidFill>
              </a:rPr>
              <a:t>a</a:t>
            </a:r>
          </a:p>
          <a:p>
            <a:pPr marL="0" indent="0">
              <a:buNone/>
            </a:pPr>
            <a:endParaRPr lang="en-US" sz="1800" b="1" dirty="0">
              <a:solidFill>
                <a:schemeClr val="bg1"/>
              </a:solidFill>
            </a:endParaRPr>
          </a:p>
          <a:p>
            <a:pPr marL="0" indent="0">
              <a:buNone/>
            </a:pPr>
            <a:endParaRPr lang="el-GR" sz="1800" b="1" dirty="0" smtClean="0">
              <a:solidFill>
                <a:schemeClr val="bg1"/>
              </a:solidFill>
            </a:endParaRPr>
          </a:p>
          <a:p>
            <a:pPr marL="0" indent="0">
              <a:buNone/>
            </a:pPr>
            <a:r>
              <a:rPr lang="en-US" sz="2400" b="1" dirty="0" smtClean="0">
                <a:solidFill>
                  <a:schemeClr val="bg1"/>
                </a:solidFill>
                <a:effectLst>
                  <a:outerShdw blurRad="38100" dist="38100" dir="2700000" algn="tl">
                    <a:srgbClr val="000000">
                      <a:alpha val="43137"/>
                    </a:srgbClr>
                  </a:outerShdw>
                </a:effectLst>
              </a:rPr>
              <a:t>To </a:t>
            </a:r>
            <a:r>
              <a:rPr lang="en-US" sz="2400" b="1" dirty="0">
                <a:solidFill>
                  <a:schemeClr val="bg1"/>
                </a:solidFill>
                <a:effectLst>
                  <a:outerShdw blurRad="38100" dist="38100" dir="2700000" algn="tl">
                    <a:srgbClr val="000000">
                      <a:alpha val="43137"/>
                    </a:srgbClr>
                  </a:outerShdw>
                </a:effectLst>
              </a:rPr>
              <a:t>address the above research </a:t>
            </a:r>
            <a:r>
              <a:rPr lang="en-US" sz="2400" b="1" dirty="0" smtClean="0">
                <a:solidFill>
                  <a:schemeClr val="bg1"/>
                </a:solidFill>
                <a:effectLst>
                  <a:outerShdw blurRad="38100" dist="38100" dir="2700000" algn="tl">
                    <a:srgbClr val="000000">
                      <a:alpha val="43137"/>
                    </a:srgbClr>
                  </a:outerShdw>
                </a:effectLst>
              </a:rPr>
              <a:t>gap </a:t>
            </a:r>
            <a:r>
              <a:rPr lang="en-US" sz="2400" b="1" dirty="0">
                <a:solidFill>
                  <a:schemeClr val="bg1"/>
                </a:solidFill>
                <a:effectLst>
                  <a:outerShdw blurRad="38100" dist="38100" dir="2700000" algn="tl">
                    <a:srgbClr val="000000">
                      <a:alpha val="43137"/>
                    </a:srgbClr>
                  </a:outerShdw>
                </a:effectLst>
              </a:rPr>
              <a:t>the present study focuses on model-based deep reinforcement learning (DRL) and proposes an intelligent energy management system (EMS) centered on maintaining the "health" of the system, combining the Model Predictive Control (MPC) framework with DRL.</a:t>
            </a:r>
          </a:p>
        </p:txBody>
      </p:sp>
    </p:spTree>
    <p:extLst>
      <p:ext uri="{BB962C8B-B14F-4D97-AF65-F5344CB8AC3E}">
        <p14:creationId xmlns:p14="http://schemas.microsoft.com/office/powerpoint/2010/main" val="1636886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solidFill>
                  <a:schemeClr val="bg1"/>
                </a:solidFill>
              </a:rPr>
              <a:t>DATA  THAT USED FOR TEST AND TRAINING</a:t>
            </a:r>
            <a:endParaRPr lang="en-US" sz="2800" dirty="0">
              <a:solidFill>
                <a:schemeClr val="bg1"/>
              </a:solidFill>
            </a:endParaRPr>
          </a:p>
        </p:txBody>
      </p:sp>
      <p:sp>
        <p:nvSpPr>
          <p:cNvPr id="3" name="Content Placeholder 2"/>
          <p:cNvSpPr>
            <a:spLocks noGrp="1"/>
          </p:cNvSpPr>
          <p:nvPr>
            <p:ph idx="1"/>
          </p:nvPr>
        </p:nvSpPr>
        <p:spPr/>
        <p:txBody>
          <a:bodyPr>
            <a:normAutofit lnSpcReduction="10000"/>
          </a:bodyPr>
          <a:lstStyle/>
          <a:p>
            <a:pPr marL="0" indent="0">
              <a:buNone/>
            </a:pPr>
            <a:r>
              <a:rPr lang="en-US" sz="2400" b="1" dirty="0">
                <a:solidFill>
                  <a:schemeClr val="bg1"/>
                </a:solidFill>
              </a:rPr>
              <a:t>The paper uses data </a:t>
            </a:r>
            <a:r>
              <a:rPr lang="en-US" sz="2400" b="1" dirty="0" smtClean="0">
                <a:solidFill>
                  <a:schemeClr val="bg1"/>
                </a:solidFill>
              </a:rPr>
              <a:t>from the </a:t>
            </a:r>
            <a:r>
              <a:rPr lang="en-US" sz="2400" b="1" dirty="0">
                <a:solidFill>
                  <a:schemeClr val="bg1"/>
                </a:solidFill>
              </a:rPr>
              <a:t>simulations and </a:t>
            </a:r>
            <a:r>
              <a:rPr lang="en-US" sz="2400" b="1" dirty="0" smtClean="0">
                <a:solidFill>
                  <a:schemeClr val="bg1"/>
                </a:solidFill>
              </a:rPr>
              <a:t>the standard </a:t>
            </a:r>
            <a:r>
              <a:rPr lang="en-US" sz="2400" b="1" dirty="0">
                <a:solidFill>
                  <a:schemeClr val="bg1"/>
                </a:solidFill>
              </a:rPr>
              <a:t>driving cycles to train the DRL and Bi-LSTM models. </a:t>
            </a:r>
            <a:endParaRPr lang="en-US" sz="2400" b="1" dirty="0" smtClean="0">
              <a:solidFill>
                <a:schemeClr val="bg1"/>
              </a:solidFill>
            </a:endParaRPr>
          </a:p>
          <a:p>
            <a:pPr marL="0" indent="0">
              <a:buNone/>
            </a:pPr>
            <a:r>
              <a:rPr lang="en-US" sz="2400" b="1" dirty="0" smtClean="0">
                <a:solidFill>
                  <a:schemeClr val="bg1"/>
                </a:solidFill>
              </a:rPr>
              <a:t>For the speed </a:t>
            </a:r>
            <a:r>
              <a:rPr lang="en-US" sz="2400" b="1" dirty="0">
                <a:solidFill>
                  <a:schemeClr val="bg1"/>
                </a:solidFill>
              </a:rPr>
              <a:t>prediction using the Bi-LSTM model</a:t>
            </a:r>
            <a:r>
              <a:rPr lang="en-US" sz="2400" b="1" dirty="0" smtClean="0">
                <a:solidFill>
                  <a:schemeClr val="bg1"/>
                </a:solidFill>
              </a:rPr>
              <a:t>:</a:t>
            </a:r>
          </a:p>
          <a:p>
            <a:pPr marL="0" indent="0">
              <a:buNone/>
            </a:pPr>
            <a:r>
              <a:rPr lang="en-US" sz="2400" b="1" dirty="0" smtClean="0">
                <a:solidFill>
                  <a:schemeClr val="bg1"/>
                </a:solidFill>
              </a:rPr>
              <a:t>The </a:t>
            </a:r>
            <a:r>
              <a:rPr lang="en-US" sz="2400" b="1" dirty="0">
                <a:solidFill>
                  <a:schemeClr val="bg1"/>
                </a:solidFill>
              </a:rPr>
              <a:t>following driving cycles were used as training data</a:t>
            </a:r>
            <a:r>
              <a:rPr lang="en-US" sz="2400" b="1" dirty="0" smtClean="0">
                <a:solidFill>
                  <a:schemeClr val="bg1"/>
                </a:solidFill>
              </a:rPr>
              <a:t>: WVUSUB</a:t>
            </a:r>
            <a:r>
              <a:rPr lang="en-US" sz="2400" b="1" dirty="0">
                <a:solidFill>
                  <a:schemeClr val="bg1"/>
                </a:solidFill>
              </a:rPr>
              <a:t>, NYCC, US06, EUDC, and </a:t>
            </a:r>
            <a:r>
              <a:rPr lang="en-US" sz="2400" b="1" dirty="0" smtClean="0">
                <a:solidFill>
                  <a:schemeClr val="bg1"/>
                </a:solidFill>
              </a:rPr>
              <a:t>LA92.</a:t>
            </a:r>
          </a:p>
          <a:p>
            <a:pPr marL="0" indent="0">
              <a:buNone/>
            </a:pPr>
            <a:r>
              <a:rPr lang="en-US" sz="2400" b="1" dirty="0" smtClean="0">
                <a:solidFill>
                  <a:schemeClr val="bg1"/>
                </a:solidFill>
              </a:rPr>
              <a:t>For test data: they </a:t>
            </a:r>
            <a:r>
              <a:rPr lang="en-US" sz="2400" b="1" dirty="0">
                <a:solidFill>
                  <a:schemeClr val="bg1"/>
                </a:solidFill>
              </a:rPr>
              <a:t>used the UDDS (Urban Dynamometer Driving Schedule)</a:t>
            </a:r>
          </a:p>
          <a:p>
            <a:pPr marL="0" indent="0">
              <a:buNone/>
            </a:pPr>
            <a:r>
              <a:rPr lang="en-US" sz="2400" b="1" dirty="0" smtClean="0">
                <a:solidFill>
                  <a:schemeClr val="bg1"/>
                </a:solidFill>
              </a:rPr>
              <a:t>The names which are </a:t>
            </a:r>
            <a:r>
              <a:rPr lang="en-US" sz="2400" b="1" dirty="0">
                <a:solidFill>
                  <a:schemeClr val="bg1"/>
                </a:solidFill>
              </a:rPr>
              <a:t>mentioned above refer to standardized driving cycles that are internationally used in research and simulations to </a:t>
            </a:r>
            <a:r>
              <a:rPr lang="en-US" sz="2400" b="1" dirty="0" smtClean="0">
                <a:solidFill>
                  <a:schemeClr val="bg1"/>
                </a:solidFill>
              </a:rPr>
              <a:t>represent typical </a:t>
            </a:r>
            <a:r>
              <a:rPr lang="en-US" sz="2400" b="1" dirty="0">
                <a:solidFill>
                  <a:schemeClr val="bg1"/>
                </a:solidFill>
              </a:rPr>
              <a:t>traffic conditions, </a:t>
            </a:r>
            <a:r>
              <a:rPr lang="en-US" sz="2400" b="1" dirty="0" smtClean="0">
                <a:solidFill>
                  <a:schemeClr val="bg1"/>
                </a:solidFill>
              </a:rPr>
              <a:t>aiming </a:t>
            </a:r>
            <a:r>
              <a:rPr lang="en-US" sz="2400" b="1" dirty="0">
                <a:solidFill>
                  <a:schemeClr val="bg1"/>
                </a:solidFill>
              </a:rPr>
              <a:t>to evaluate fuel consumption</a:t>
            </a:r>
            <a:r>
              <a:rPr lang="en-US" sz="2400" b="1" dirty="0" smtClean="0">
                <a:solidFill>
                  <a:schemeClr val="bg1"/>
                </a:solidFill>
              </a:rPr>
              <a:t>,  </a:t>
            </a:r>
            <a:r>
              <a:rPr lang="en-US" sz="2400" b="1" dirty="0">
                <a:solidFill>
                  <a:schemeClr val="bg1"/>
                </a:solidFill>
              </a:rPr>
              <a:t>emissions, and </a:t>
            </a:r>
            <a:r>
              <a:rPr lang="en-US" sz="2400" b="1" dirty="0" smtClean="0">
                <a:solidFill>
                  <a:schemeClr val="bg1"/>
                </a:solidFill>
              </a:rPr>
              <a:t>the vehicle </a:t>
            </a:r>
            <a:r>
              <a:rPr lang="en-US" sz="2400" b="1" dirty="0">
                <a:solidFill>
                  <a:schemeClr val="bg1"/>
                </a:solidFill>
              </a:rPr>
              <a:t>performance.</a:t>
            </a:r>
          </a:p>
        </p:txBody>
      </p:sp>
    </p:spTree>
    <p:extLst>
      <p:ext uri="{BB962C8B-B14F-4D97-AF65-F5344CB8AC3E}">
        <p14:creationId xmlns:p14="http://schemas.microsoft.com/office/powerpoint/2010/main" val="2823031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solidFill>
                  <a:schemeClr val="bg1"/>
                </a:solidFill>
              </a:rPr>
              <a:t>STANDARD DRIVING CYCLES FOR TEST ANS TRAINING</a:t>
            </a:r>
            <a:endParaRPr lang="en-US" sz="2800" dirty="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49881525"/>
              </p:ext>
            </p:extLst>
          </p:nvPr>
        </p:nvGraphicFramePr>
        <p:xfrm>
          <a:off x="2" y="1600201"/>
          <a:ext cx="9143997" cy="5257799"/>
        </p:xfrm>
        <a:graphic>
          <a:graphicData uri="http://schemas.openxmlformats.org/drawingml/2006/table">
            <a:tbl>
              <a:tblPr/>
              <a:tblGrid>
                <a:gridCol w="3047999"/>
                <a:gridCol w="3047999"/>
                <a:gridCol w="3047999"/>
              </a:tblGrid>
              <a:tr h="362607">
                <a:tc>
                  <a:txBody>
                    <a:bodyPr/>
                    <a:lstStyle/>
                    <a:p>
                      <a:r>
                        <a:rPr lang="en-US" sz="1400" b="1" dirty="0">
                          <a:solidFill>
                            <a:schemeClr val="bg1"/>
                          </a:solidFill>
                          <a:effectLst>
                            <a:outerShdw blurRad="38100" dist="38100" dir="2700000" algn="tl">
                              <a:srgbClr val="000000">
                                <a:alpha val="43137"/>
                              </a:srgbClr>
                            </a:outerShdw>
                          </a:effectLst>
                        </a:rPr>
                        <a:t>Cycle</a:t>
                      </a:r>
                    </a:p>
                  </a:txBody>
                  <a:tcPr marL="78034" marR="78034" marT="39017" marB="39017" anchor="ctr">
                    <a:lnL>
                      <a:noFill/>
                    </a:lnL>
                    <a:lnR>
                      <a:noFill/>
                    </a:lnR>
                    <a:lnT>
                      <a:noFill/>
                    </a:lnT>
                    <a:lnB>
                      <a:noFill/>
                    </a:lnB>
                    <a:solidFill>
                      <a:schemeClr val="accent3">
                        <a:lumMod val="50000"/>
                      </a:schemeClr>
                    </a:solidFill>
                  </a:tcPr>
                </a:tc>
                <a:tc>
                  <a:txBody>
                    <a:bodyPr/>
                    <a:lstStyle/>
                    <a:p>
                      <a:r>
                        <a:rPr lang="en-US" sz="1400" b="1" dirty="0">
                          <a:solidFill>
                            <a:schemeClr val="bg1"/>
                          </a:solidFill>
                          <a:effectLst>
                            <a:outerShdw blurRad="38100" dist="38100" dir="2700000" algn="tl">
                              <a:srgbClr val="000000">
                                <a:alpha val="43137"/>
                              </a:srgbClr>
                            </a:outerShdw>
                          </a:effectLst>
                        </a:rPr>
                        <a:t>Region / Description</a:t>
                      </a:r>
                    </a:p>
                  </a:txBody>
                  <a:tcPr marL="78034" marR="78034" marT="39017" marB="39017" anchor="ctr">
                    <a:lnL>
                      <a:noFill/>
                    </a:lnL>
                    <a:lnR>
                      <a:noFill/>
                    </a:lnR>
                    <a:lnT>
                      <a:noFill/>
                    </a:lnT>
                    <a:lnB>
                      <a:noFill/>
                    </a:lnB>
                    <a:solidFill>
                      <a:schemeClr val="accent3">
                        <a:lumMod val="50000"/>
                      </a:schemeClr>
                    </a:solidFill>
                  </a:tcPr>
                </a:tc>
                <a:tc>
                  <a:txBody>
                    <a:bodyPr/>
                    <a:lstStyle/>
                    <a:p>
                      <a:r>
                        <a:rPr lang="en-US" sz="1400" b="1" dirty="0">
                          <a:solidFill>
                            <a:schemeClr val="bg1"/>
                          </a:solidFill>
                          <a:effectLst>
                            <a:outerShdw blurRad="38100" dist="38100" dir="2700000" algn="tl">
                              <a:srgbClr val="000000">
                                <a:alpha val="43137"/>
                              </a:srgbClr>
                            </a:outerShdw>
                          </a:effectLst>
                        </a:rPr>
                        <a:t>Characteristics</a:t>
                      </a:r>
                    </a:p>
                  </a:txBody>
                  <a:tcPr marL="78034" marR="78034" marT="39017" marB="39017" anchor="ctr">
                    <a:lnL>
                      <a:noFill/>
                    </a:lnL>
                    <a:lnR>
                      <a:noFill/>
                    </a:lnR>
                    <a:lnT>
                      <a:noFill/>
                    </a:lnT>
                    <a:lnB>
                      <a:noFill/>
                    </a:lnB>
                    <a:solidFill>
                      <a:schemeClr val="accent3">
                        <a:lumMod val="50000"/>
                      </a:schemeClr>
                    </a:solidFill>
                  </a:tcPr>
                </a:tc>
              </a:tr>
              <a:tr h="906517">
                <a:tc>
                  <a:txBody>
                    <a:bodyPr/>
                    <a:lstStyle/>
                    <a:p>
                      <a:r>
                        <a:rPr lang="en-US" sz="1400" b="1" dirty="0">
                          <a:solidFill>
                            <a:schemeClr val="bg1"/>
                          </a:solidFill>
                          <a:effectLst>
                            <a:outerShdw blurRad="38100" dist="38100" dir="2700000" algn="tl">
                              <a:srgbClr val="000000">
                                <a:alpha val="43137"/>
                              </a:srgbClr>
                            </a:outerShdw>
                          </a:effectLst>
                        </a:rPr>
                        <a:t>UDDS (Urban Dynamometer Driving Schedule)</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dirty="0">
                          <a:solidFill>
                            <a:schemeClr val="bg1"/>
                          </a:solidFill>
                          <a:effectLst>
                            <a:outerShdw blurRad="38100" dist="38100" dir="2700000" algn="tl">
                              <a:srgbClr val="000000">
                                <a:alpha val="43137"/>
                              </a:srgbClr>
                            </a:outerShdw>
                          </a:effectLst>
                        </a:rPr>
                        <a:t>Urban traffic in the USA</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a:solidFill>
                            <a:schemeClr val="bg1"/>
                          </a:solidFill>
                          <a:effectLst>
                            <a:outerShdw blurRad="38100" dist="38100" dir="2700000" algn="tl">
                              <a:srgbClr val="000000">
                                <a:alpha val="43137"/>
                              </a:srgbClr>
                            </a:outerShdw>
                          </a:effectLst>
                        </a:rPr>
                        <a:t>Many stops and low speeds – Used as a test set</a:t>
                      </a:r>
                    </a:p>
                  </a:txBody>
                  <a:tcPr marL="78034" marR="78034" marT="39017" marB="39017" anchor="ctr">
                    <a:lnL>
                      <a:noFill/>
                    </a:lnL>
                    <a:lnR>
                      <a:noFill/>
                    </a:lnR>
                    <a:lnT>
                      <a:noFill/>
                    </a:lnT>
                    <a:lnB>
                      <a:noFill/>
                    </a:lnB>
                    <a:solidFill>
                      <a:schemeClr val="accent3">
                        <a:lumMod val="75000"/>
                      </a:schemeClr>
                    </a:solidFill>
                  </a:tcPr>
                </a:tc>
              </a:tr>
              <a:tr h="906517">
                <a:tc>
                  <a:txBody>
                    <a:bodyPr/>
                    <a:lstStyle/>
                    <a:p>
                      <a:r>
                        <a:rPr lang="en-US" sz="1400" b="1" dirty="0">
                          <a:solidFill>
                            <a:schemeClr val="bg1"/>
                          </a:solidFill>
                          <a:effectLst>
                            <a:outerShdw blurRad="38100" dist="38100" dir="2700000" algn="tl">
                              <a:srgbClr val="000000">
                                <a:alpha val="43137"/>
                              </a:srgbClr>
                            </a:outerShdw>
                          </a:effectLst>
                        </a:rPr>
                        <a:t>WVUSUB (West Virginia Suburban Driving Schedule)</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dirty="0">
                          <a:solidFill>
                            <a:schemeClr val="bg1"/>
                          </a:solidFill>
                          <a:effectLst>
                            <a:outerShdw blurRad="38100" dist="38100" dir="2700000" algn="tl">
                              <a:srgbClr val="000000">
                                <a:alpha val="43137"/>
                              </a:srgbClr>
                            </a:outerShdw>
                          </a:effectLst>
                        </a:rPr>
                        <a:t>Suburban driving</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a:solidFill>
                            <a:schemeClr val="bg1"/>
                          </a:solidFill>
                          <a:effectLst>
                            <a:outerShdw blurRad="38100" dist="38100" dir="2700000" algn="tl">
                              <a:srgbClr val="000000">
                                <a:alpha val="43137"/>
                              </a:srgbClr>
                            </a:outerShdw>
                          </a:effectLst>
                        </a:rPr>
                        <a:t>Alternating low/medium speeds with uphill/downhill segments</a:t>
                      </a:r>
                    </a:p>
                  </a:txBody>
                  <a:tcPr marL="78034" marR="78034" marT="39017" marB="39017" anchor="ctr">
                    <a:lnL>
                      <a:noFill/>
                    </a:lnL>
                    <a:lnR>
                      <a:noFill/>
                    </a:lnR>
                    <a:lnT>
                      <a:noFill/>
                    </a:lnT>
                    <a:lnB>
                      <a:noFill/>
                    </a:lnB>
                    <a:solidFill>
                      <a:schemeClr val="accent3">
                        <a:lumMod val="75000"/>
                      </a:schemeClr>
                    </a:solidFill>
                  </a:tcPr>
                </a:tc>
              </a:tr>
              <a:tr h="634562">
                <a:tc>
                  <a:txBody>
                    <a:bodyPr/>
                    <a:lstStyle/>
                    <a:p>
                      <a:r>
                        <a:rPr lang="en-US" sz="1400" b="1">
                          <a:solidFill>
                            <a:schemeClr val="bg1"/>
                          </a:solidFill>
                          <a:effectLst>
                            <a:outerShdw blurRad="38100" dist="38100" dir="2700000" algn="tl">
                              <a:srgbClr val="000000">
                                <a:alpha val="43137"/>
                              </a:srgbClr>
                            </a:outerShdw>
                          </a:effectLst>
                        </a:rPr>
                        <a:t>NYCC (New York City Cycle)</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dirty="0">
                          <a:solidFill>
                            <a:schemeClr val="bg1"/>
                          </a:solidFill>
                          <a:effectLst>
                            <a:outerShdw blurRad="38100" dist="38100" dir="2700000" algn="tl">
                              <a:srgbClr val="000000">
                                <a:alpha val="43137"/>
                              </a:srgbClr>
                            </a:outerShdw>
                          </a:effectLst>
                        </a:rPr>
                        <a:t>Traffic in Manhattan</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a:solidFill>
                            <a:schemeClr val="bg1"/>
                          </a:solidFill>
                          <a:effectLst>
                            <a:outerShdw blurRad="38100" dist="38100" dir="2700000" algn="tl">
                              <a:srgbClr val="000000">
                                <a:alpha val="43137"/>
                              </a:srgbClr>
                            </a:outerShdw>
                          </a:effectLst>
                        </a:rPr>
                        <a:t>Many stops, low speeds, heavy congestion</a:t>
                      </a:r>
                    </a:p>
                  </a:txBody>
                  <a:tcPr marL="78034" marR="78034" marT="39017" marB="39017" anchor="ctr">
                    <a:lnL>
                      <a:noFill/>
                    </a:lnL>
                    <a:lnR>
                      <a:noFill/>
                    </a:lnR>
                    <a:lnT>
                      <a:noFill/>
                    </a:lnT>
                    <a:lnB>
                      <a:noFill/>
                    </a:lnB>
                    <a:solidFill>
                      <a:schemeClr val="accent3">
                        <a:lumMod val="75000"/>
                      </a:schemeClr>
                    </a:solidFill>
                  </a:tcPr>
                </a:tc>
              </a:tr>
              <a:tr h="906517">
                <a:tc>
                  <a:txBody>
                    <a:bodyPr/>
                    <a:lstStyle/>
                    <a:p>
                      <a:r>
                        <a:rPr lang="en-US" sz="1400" b="1">
                          <a:solidFill>
                            <a:schemeClr val="bg1"/>
                          </a:solidFill>
                          <a:effectLst>
                            <a:outerShdw blurRad="38100" dist="38100" dir="2700000" algn="tl">
                              <a:srgbClr val="000000">
                                <a:alpha val="43137"/>
                              </a:srgbClr>
                            </a:outerShdw>
                          </a:effectLst>
                        </a:rPr>
                        <a:t>US06</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dirty="0">
                          <a:solidFill>
                            <a:schemeClr val="bg1"/>
                          </a:solidFill>
                          <a:effectLst>
                            <a:outerShdw blurRad="38100" dist="38100" dir="2700000" algn="tl">
                              <a:srgbClr val="000000">
                                <a:alpha val="43137"/>
                              </a:srgbClr>
                            </a:outerShdw>
                          </a:effectLst>
                        </a:rPr>
                        <a:t>Part of the SFTP (Supplemental Federal Test Procedure)</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a:solidFill>
                            <a:schemeClr val="bg1"/>
                          </a:solidFill>
                          <a:effectLst>
                            <a:outerShdw blurRad="38100" dist="38100" dir="2700000" algn="tl">
                              <a:srgbClr val="000000">
                                <a:alpha val="43137"/>
                              </a:srgbClr>
                            </a:outerShdw>
                          </a:effectLst>
                        </a:rPr>
                        <a:t>High speed + aggressive acceleration – more "realistic"</a:t>
                      </a:r>
                    </a:p>
                  </a:txBody>
                  <a:tcPr marL="78034" marR="78034" marT="39017" marB="39017" anchor="ctr">
                    <a:lnL>
                      <a:noFill/>
                    </a:lnL>
                    <a:lnR>
                      <a:noFill/>
                    </a:lnR>
                    <a:lnT>
                      <a:noFill/>
                    </a:lnT>
                    <a:lnB>
                      <a:noFill/>
                    </a:lnB>
                    <a:solidFill>
                      <a:schemeClr val="accent3">
                        <a:lumMod val="75000"/>
                      </a:schemeClr>
                    </a:solidFill>
                  </a:tcPr>
                </a:tc>
              </a:tr>
              <a:tr h="906517">
                <a:tc>
                  <a:txBody>
                    <a:bodyPr/>
                    <a:lstStyle/>
                    <a:p>
                      <a:r>
                        <a:rPr lang="en-US" sz="1400" b="1">
                          <a:solidFill>
                            <a:schemeClr val="bg1"/>
                          </a:solidFill>
                          <a:effectLst>
                            <a:outerShdw blurRad="38100" dist="38100" dir="2700000" algn="tl">
                              <a:srgbClr val="000000">
                                <a:alpha val="43137"/>
                              </a:srgbClr>
                            </a:outerShdw>
                          </a:effectLst>
                        </a:rPr>
                        <a:t>EUDC (Extra Urban Driving Cycle)</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dirty="0">
                          <a:solidFill>
                            <a:schemeClr val="bg1"/>
                          </a:solidFill>
                          <a:effectLst>
                            <a:outerShdw blurRad="38100" dist="38100" dir="2700000" algn="tl">
                              <a:srgbClr val="000000">
                                <a:alpha val="43137"/>
                              </a:srgbClr>
                            </a:outerShdw>
                          </a:effectLst>
                        </a:rPr>
                        <a:t>European suburban driving</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dirty="0">
                          <a:solidFill>
                            <a:schemeClr val="bg1"/>
                          </a:solidFill>
                          <a:effectLst>
                            <a:outerShdw blurRad="38100" dist="38100" dir="2700000" algn="tl">
                              <a:srgbClr val="000000">
                                <a:alpha val="43137"/>
                              </a:srgbClr>
                            </a:outerShdw>
                          </a:effectLst>
                        </a:rPr>
                        <a:t>Faster than NEDC, includes acceleration/deceleration phases</a:t>
                      </a:r>
                    </a:p>
                  </a:txBody>
                  <a:tcPr marL="78034" marR="78034" marT="39017" marB="39017" anchor="ctr">
                    <a:lnL>
                      <a:noFill/>
                    </a:lnL>
                    <a:lnR>
                      <a:noFill/>
                    </a:lnR>
                    <a:lnT>
                      <a:noFill/>
                    </a:lnT>
                    <a:lnB>
                      <a:noFill/>
                    </a:lnB>
                    <a:solidFill>
                      <a:schemeClr val="accent3">
                        <a:lumMod val="75000"/>
                      </a:schemeClr>
                    </a:solidFill>
                  </a:tcPr>
                </a:tc>
              </a:tr>
              <a:tr h="634562">
                <a:tc>
                  <a:txBody>
                    <a:bodyPr/>
                    <a:lstStyle/>
                    <a:p>
                      <a:r>
                        <a:rPr lang="es-ES" sz="1400" b="1">
                          <a:solidFill>
                            <a:schemeClr val="bg1"/>
                          </a:solidFill>
                          <a:effectLst>
                            <a:outerShdw blurRad="38100" dist="38100" dir="2700000" algn="tl">
                              <a:srgbClr val="000000">
                                <a:alpha val="43137"/>
                              </a:srgbClr>
                            </a:outerShdw>
                          </a:effectLst>
                        </a:rPr>
                        <a:t>LA92 (Los Angeles 1992 Cycle)</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a:solidFill>
                            <a:schemeClr val="bg1"/>
                          </a:solidFill>
                          <a:effectLst>
                            <a:outerShdw blurRad="38100" dist="38100" dir="2700000" algn="tl">
                              <a:srgbClr val="000000">
                                <a:alpha val="43137"/>
                              </a:srgbClr>
                            </a:outerShdw>
                          </a:effectLst>
                        </a:rPr>
                        <a:t>Traffic in Los Angeles</a:t>
                      </a:r>
                    </a:p>
                  </a:txBody>
                  <a:tcPr marL="78034" marR="78034" marT="39017" marB="39017" anchor="ctr">
                    <a:lnL>
                      <a:noFill/>
                    </a:lnL>
                    <a:lnR>
                      <a:noFill/>
                    </a:lnR>
                    <a:lnT>
                      <a:noFill/>
                    </a:lnT>
                    <a:lnB>
                      <a:noFill/>
                    </a:lnB>
                    <a:solidFill>
                      <a:schemeClr val="accent3">
                        <a:lumMod val="75000"/>
                      </a:schemeClr>
                    </a:solidFill>
                  </a:tcPr>
                </a:tc>
                <a:tc>
                  <a:txBody>
                    <a:bodyPr/>
                    <a:lstStyle/>
                    <a:p>
                      <a:r>
                        <a:rPr lang="en-US" sz="1400" b="1" dirty="0">
                          <a:solidFill>
                            <a:schemeClr val="bg1"/>
                          </a:solidFill>
                          <a:effectLst>
                            <a:outerShdw blurRad="38100" dist="38100" dir="2700000" algn="tl">
                              <a:srgbClr val="000000">
                                <a:alpha val="43137"/>
                              </a:srgbClr>
                            </a:outerShdw>
                          </a:effectLst>
                        </a:rPr>
                        <a:t>Based on real-world data, more "fluid" than UDDS</a:t>
                      </a:r>
                    </a:p>
                  </a:txBody>
                  <a:tcPr marL="78034" marR="78034" marT="39017" marB="39017" anchor="ctr">
                    <a:lnL>
                      <a:noFill/>
                    </a:lnL>
                    <a:lnR>
                      <a:noFill/>
                    </a:lnR>
                    <a:lnT>
                      <a:noFill/>
                    </a:lnT>
                    <a:lnB>
                      <a:noFill/>
                    </a:lnB>
                    <a:solidFill>
                      <a:schemeClr val="accent3">
                        <a:lumMod val="75000"/>
                      </a:schemeClr>
                    </a:solidFill>
                  </a:tcPr>
                </a:tc>
              </a:tr>
            </a:tbl>
          </a:graphicData>
        </a:graphic>
      </p:graphicFrame>
    </p:spTree>
    <p:extLst>
      <p:ext uri="{BB962C8B-B14F-4D97-AF65-F5344CB8AC3E}">
        <p14:creationId xmlns:p14="http://schemas.microsoft.com/office/powerpoint/2010/main" val="30084133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solidFill>
                  <a:schemeClr val="bg1"/>
                </a:solidFill>
              </a:rPr>
              <a:t>HOW THEY TRAINED THEIR MODELS </a:t>
            </a:r>
            <a:endParaRPr lang="en-US" sz="2800" dirty="0">
              <a:solidFill>
                <a:schemeClr val="bg1"/>
              </a:solidFill>
            </a:endParaRPr>
          </a:p>
        </p:txBody>
      </p:sp>
      <p:sp>
        <p:nvSpPr>
          <p:cNvPr id="3" name="Content Placeholder 2"/>
          <p:cNvSpPr>
            <a:spLocks noGrp="1"/>
          </p:cNvSpPr>
          <p:nvPr>
            <p:ph idx="1"/>
          </p:nvPr>
        </p:nvSpPr>
        <p:spPr/>
        <p:txBody>
          <a:bodyPr>
            <a:normAutofit lnSpcReduction="10000"/>
          </a:bodyPr>
          <a:lstStyle/>
          <a:p>
            <a:pPr marL="0" indent="0">
              <a:buNone/>
            </a:pPr>
            <a:r>
              <a:rPr lang="en-US" sz="2800" b="1" dirty="0">
                <a:solidFill>
                  <a:schemeClr val="bg1"/>
                </a:solidFill>
                <a:effectLst>
                  <a:outerShdw blurRad="38100" dist="38100" dir="2700000" algn="tl">
                    <a:srgbClr val="000000">
                      <a:alpha val="43137"/>
                    </a:srgbClr>
                  </a:outerShdw>
                </a:effectLst>
              </a:rPr>
              <a:t>The DRL models (DQN, DDPG, TD3) and the proposed MPC-DRL were trained in MATLAB/Simulink </a:t>
            </a:r>
            <a:r>
              <a:rPr lang="en-US" sz="2800" b="1" dirty="0" smtClean="0">
                <a:solidFill>
                  <a:schemeClr val="bg1"/>
                </a:solidFill>
                <a:effectLst>
                  <a:outerShdw blurRad="38100" dist="38100" dir="2700000" algn="tl">
                    <a:srgbClr val="000000">
                      <a:alpha val="43137"/>
                    </a:srgbClr>
                  </a:outerShdw>
                </a:effectLst>
              </a:rPr>
              <a:t>simulations by </a:t>
            </a:r>
            <a:r>
              <a:rPr lang="en-US" sz="2800" b="1" dirty="0">
                <a:solidFill>
                  <a:schemeClr val="bg1"/>
                </a:solidFill>
                <a:effectLst>
                  <a:outerShdw blurRad="38100" dist="38100" dir="2700000" algn="tl">
                    <a:srgbClr val="000000">
                      <a:alpha val="43137"/>
                    </a:srgbClr>
                  </a:outerShdw>
                </a:effectLst>
              </a:rPr>
              <a:t>using the same driving cycles for comparability purposes</a:t>
            </a:r>
            <a:r>
              <a:rPr lang="en-US" sz="2800" b="1" dirty="0" smtClean="0">
                <a:solidFill>
                  <a:schemeClr val="bg1"/>
                </a:solidFill>
                <a:effectLst>
                  <a:outerShdw blurRad="38100" dist="38100" dir="2700000" algn="tl">
                    <a:srgbClr val="000000">
                      <a:alpha val="43137"/>
                    </a:srgbClr>
                  </a:outerShdw>
                </a:effectLst>
              </a:rPr>
              <a:t>.</a:t>
            </a:r>
            <a:r>
              <a:rPr lang="el-GR" sz="2800" b="1" dirty="0" smtClean="0">
                <a:solidFill>
                  <a:schemeClr val="bg1"/>
                </a:solidFill>
                <a:effectLst>
                  <a:outerShdw blurRad="38100" dist="38100" dir="2700000" algn="tl">
                    <a:srgbClr val="000000">
                      <a:alpha val="43137"/>
                    </a:srgbClr>
                  </a:outerShdw>
                </a:effectLst>
              </a:rPr>
              <a:t> </a:t>
            </a:r>
            <a:endParaRPr lang="en-US" sz="2800" b="1" dirty="0" smtClean="0">
              <a:solidFill>
                <a:schemeClr val="bg1"/>
              </a:solidFill>
              <a:effectLst>
                <a:outerShdw blurRad="38100" dist="38100" dir="2700000" algn="tl">
                  <a:srgbClr val="000000">
                    <a:alpha val="43137"/>
                  </a:srgbClr>
                </a:outerShdw>
              </a:effectLst>
            </a:endParaRPr>
          </a:p>
          <a:p>
            <a:pPr marL="0" indent="0">
              <a:buNone/>
            </a:pPr>
            <a:r>
              <a:rPr lang="en-US" sz="2800" b="1" dirty="0" smtClean="0">
                <a:solidFill>
                  <a:schemeClr val="bg1"/>
                </a:solidFill>
                <a:effectLst>
                  <a:outerShdw blurRad="38100" dist="38100" dir="2700000" algn="tl">
                    <a:srgbClr val="000000">
                      <a:alpha val="43137"/>
                    </a:srgbClr>
                  </a:outerShdw>
                </a:effectLst>
              </a:rPr>
              <a:t>No </a:t>
            </a:r>
            <a:r>
              <a:rPr lang="en-US" sz="2800" b="1" dirty="0">
                <a:solidFill>
                  <a:schemeClr val="bg1"/>
                </a:solidFill>
                <a:effectLst>
                  <a:outerShdw blurRad="38100" dist="38100" dir="2700000" algn="tl">
                    <a:srgbClr val="000000">
                      <a:alpha val="43137"/>
                    </a:srgbClr>
                  </a:outerShdw>
                </a:effectLst>
              </a:rPr>
              <a:t>real vehicle data was </a:t>
            </a:r>
            <a:r>
              <a:rPr lang="en-US" sz="2800" b="1" dirty="0" smtClean="0">
                <a:solidFill>
                  <a:schemeClr val="bg1"/>
                </a:solidFill>
                <a:effectLst>
                  <a:outerShdw blurRad="38100" dist="38100" dir="2700000" algn="tl">
                    <a:srgbClr val="000000">
                      <a:alpha val="43137"/>
                    </a:srgbClr>
                  </a:outerShdw>
                </a:effectLst>
              </a:rPr>
              <a:t>used</a:t>
            </a:r>
            <a:r>
              <a:rPr lang="el-GR" sz="2800" b="1" dirty="0" smtClean="0">
                <a:solidFill>
                  <a:schemeClr val="bg1"/>
                </a:solidFill>
                <a:effectLst>
                  <a:outerShdw blurRad="38100" dist="38100" dir="2700000" algn="tl">
                    <a:srgbClr val="000000">
                      <a:alpha val="43137"/>
                    </a:srgbClr>
                  </a:outerShdw>
                </a:effectLst>
              </a:rPr>
              <a:t>.</a:t>
            </a:r>
            <a:r>
              <a:rPr lang="en-US" sz="2800" b="1" dirty="0" smtClean="0">
                <a:solidFill>
                  <a:schemeClr val="bg1"/>
                </a:solidFill>
                <a:effectLst>
                  <a:outerShdw blurRad="38100" dist="38100" dir="2700000" algn="tl">
                    <a:srgbClr val="000000">
                      <a:alpha val="43137"/>
                    </a:srgbClr>
                  </a:outerShdw>
                </a:effectLst>
              </a:rPr>
              <a:t> </a:t>
            </a:r>
          </a:p>
          <a:p>
            <a:pPr marL="0" indent="0">
              <a:buNone/>
            </a:pPr>
            <a:r>
              <a:rPr lang="en-US" sz="2800" b="1" dirty="0" smtClean="0">
                <a:solidFill>
                  <a:schemeClr val="bg1"/>
                </a:solidFill>
                <a:effectLst>
                  <a:outerShdw blurRad="38100" dist="38100" dir="2700000" algn="tl">
                    <a:srgbClr val="000000">
                      <a:alpha val="43137"/>
                    </a:srgbClr>
                  </a:outerShdw>
                </a:effectLst>
              </a:rPr>
              <a:t>The </a:t>
            </a:r>
            <a:r>
              <a:rPr lang="en-US" sz="2800" b="1" dirty="0">
                <a:solidFill>
                  <a:schemeClr val="bg1"/>
                </a:solidFill>
                <a:effectLst>
                  <a:outerShdw blurRad="38100" dist="38100" dir="2700000" algn="tl">
                    <a:srgbClr val="000000">
                      <a:alpha val="43137"/>
                    </a:srgbClr>
                  </a:outerShdw>
                </a:effectLst>
              </a:rPr>
              <a:t>training was conducted under simulated FCHEV operating conditions</a:t>
            </a:r>
            <a:r>
              <a:rPr lang="en-US" sz="2800" b="1" dirty="0" smtClean="0">
                <a:solidFill>
                  <a:schemeClr val="bg1"/>
                </a:solidFill>
                <a:effectLst>
                  <a:outerShdw blurRad="38100" dist="38100" dir="2700000" algn="tl">
                    <a:srgbClr val="000000">
                      <a:alpha val="43137"/>
                    </a:srgbClr>
                  </a:outerShdw>
                </a:effectLst>
              </a:rPr>
              <a:t>.</a:t>
            </a:r>
            <a:r>
              <a:rPr lang="el-GR" sz="2800" b="1" dirty="0" smtClean="0">
                <a:solidFill>
                  <a:schemeClr val="bg1"/>
                </a:solidFill>
                <a:effectLst>
                  <a:outerShdw blurRad="38100" dist="38100" dir="2700000" algn="tl">
                    <a:srgbClr val="000000">
                      <a:alpha val="43137"/>
                    </a:srgbClr>
                  </a:outerShdw>
                </a:effectLst>
              </a:rPr>
              <a:t> </a:t>
            </a:r>
            <a:endParaRPr lang="en-US" sz="2800" b="1" dirty="0" smtClean="0">
              <a:solidFill>
                <a:schemeClr val="bg1"/>
              </a:solidFill>
              <a:effectLst>
                <a:outerShdw blurRad="38100" dist="38100" dir="2700000" algn="tl">
                  <a:srgbClr val="000000">
                    <a:alpha val="43137"/>
                  </a:srgbClr>
                </a:outerShdw>
              </a:effectLst>
            </a:endParaRPr>
          </a:p>
          <a:p>
            <a:pPr marL="0" indent="0">
              <a:buNone/>
            </a:pPr>
            <a:r>
              <a:rPr lang="en-US" sz="2800" b="1" dirty="0" smtClean="0">
                <a:solidFill>
                  <a:schemeClr val="bg1"/>
                </a:solidFill>
                <a:effectLst>
                  <a:outerShdw blurRad="38100" dist="38100" dir="2700000" algn="tl">
                    <a:srgbClr val="000000">
                      <a:alpha val="43137"/>
                    </a:srgbClr>
                  </a:outerShdw>
                </a:effectLst>
              </a:rPr>
              <a:t>This </a:t>
            </a:r>
            <a:r>
              <a:rPr lang="en-US" sz="2800" b="1" dirty="0">
                <a:solidFill>
                  <a:schemeClr val="bg1"/>
                </a:solidFill>
                <a:effectLst>
                  <a:outerShdw blurRad="38100" dist="38100" dir="2700000" algn="tl">
                    <a:srgbClr val="000000">
                      <a:alpha val="43137"/>
                    </a:srgbClr>
                  </a:outerShdw>
                </a:effectLst>
              </a:rPr>
              <a:t>supports the study’s validity for research </a:t>
            </a:r>
            <a:r>
              <a:rPr lang="en-US" sz="2800" b="1" dirty="0" smtClean="0">
                <a:solidFill>
                  <a:schemeClr val="bg1"/>
                </a:solidFill>
                <a:effectLst>
                  <a:outerShdw blurRad="38100" dist="38100" dir="2700000" algn="tl">
                    <a:srgbClr val="000000">
                      <a:alpha val="43137"/>
                    </a:srgbClr>
                  </a:outerShdw>
                </a:effectLst>
              </a:rPr>
              <a:t>purposes but </a:t>
            </a:r>
            <a:r>
              <a:rPr lang="en-US" sz="2800" b="1" dirty="0">
                <a:solidFill>
                  <a:schemeClr val="bg1"/>
                </a:solidFill>
                <a:effectLst>
                  <a:outerShdw blurRad="38100" dist="38100" dir="2700000" algn="tl">
                    <a:srgbClr val="000000">
                      <a:alpha val="43137"/>
                    </a:srgbClr>
                  </a:outerShdw>
                </a:effectLst>
              </a:rPr>
              <a:t>also indicates that the models have not yet been evaluated using real-world traffic data.</a:t>
            </a:r>
          </a:p>
        </p:txBody>
      </p:sp>
    </p:spTree>
    <p:extLst>
      <p:ext uri="{BB962C8B-B14F-4D97-AF65-F5344CB8AC3E}">
        <p14:creationId xmlns:p14="http://schemas.microsoft.com/office/powerpoint/2010/main" val="911020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solidFill>
                  <a:schemeClr val="bg1"/>
                </a:solidFill>
              </a:rPr>
              <a:t>TEST DATA</a:t>
            </a:r>
            <a:endParaRPr lang="en-US" sz="2800" dirty="0">
              <a:solidFill>
                <a:schemeClr val="bg1"/>
              </a:solidFill>
            </a:endParaRPr>
          </a:p>
        </p:txBody>
      </p:sp>
      <p:sp>
        <p:nvSpPr>
          <p:cNvPr id="3" name="Content Placeholder 2"/>
          <p:cNvSpPr>
            <a:spLocks noGrp="1"/>
          </p:cNvSpPr>
          <p:nvPr>
            <p:ph idx="1"/>
          </p:nvPr>
        </p:nvSpPr>
        <p:spPr/>
        <p:txBody>
          <a:bodyPr>
            <a:normAutofit fontScale="77500" lnSpcReduction="20000"/>
          </a:bodyPr>
          <a:lstStyle/>
          <a:p>
            <a:pPr marL="0" indent="0">
              <a:buNone/>
            </a:pPr>
            <a:r>
              <a:rPr lang="el-GR" sz="2800" b="1" dirty="0" smtClean="0">
                <a:solidFill>
                  <a:schemeClr val="bg1"/>
                </a:solidFill>
                <a:effectLst>
                  <a:outerShdw blurRad="38100" dist="38100" dir="2700000" algn="tl">
                    <a:srgbClr val="000000">
                      <a:alpha val="43137"/>
                    </a:srgbClr>
                  </a:outerShdw>
                </a:effectLst>
              </a:rPr>
              <a:t>1) </a:t>
            </a:r>
            <a:r>
              <a:rPr lang="en-US" sz="2800" b="1" dirty="0" smtClean="0">
                <a:solidFill>
                  <a:schemeClr val="bg1"/>
                </a:solidFill>
                <a:effectLst>
                  <a:outerShdw blurRad="38100" dist="38100" dir="2700000" algn="tl">
                    <a:srgbClr val="000000">
                      <a:alpha val="43137"/>
                    </a:srgbClr>
                  </a:outerShdw>
                </a:effectLst>
              </a:rPr>
              <a:t>The </a:t>
            </a:r>
            <a:r>
              <a:rPr lang="en-US" sz="2800" b="1" dirty="0">
                <a:solidFill>
                  <a:schemeClr val="bg1"/>
                </a:solidFill>
                <a:effectLst>
                  <a:outerShdw blurRad="38100" dist="38100" dir="2700000" algn="tl">
                    <a:srgbClr val="000000">
                      <a:alpha val="43137"/>
                    </a:srgbClr>
                  </a:outerShdw>
                </a:effectLst>
              </a:rPr>
              <a:t>UDDS (Urban Dynamometer Driving Schedule) cycle was used as test data</a:t>
            </a:r>
            <a:r>
              <a:rPr lang="en-US" sz="2800" b="1" dirty="0" smtClean="0">
                <a:solidFill>
                  <a:schemeClr val="bg1"/>
                </a:solidFill>
                <a:effectLst>
                  <a:outerShdw blurRad="38100" dist="38100" dir="2700000" algn="tl">
                    <a:srgbClr val="000000">
                      <a:alpha val="43137"/>
                    </a:srgbClr>
                  </a:outerShdw>
                </a:effectLst>
              </a:rPr>
              <a:t>.</a:t>
            </a:r>
            <a:endParaRPr lang="el-GR" sz="2800" b="1" dirty="0" smtClean="0">
              <a:solidFill>
                <a:schemeClr val="bg1"/>
              </a:solidFill>
              <a:effectLst>
                <a:outerShdw blurRad="38100" dist="38100" dir="2700000" algn="tl">
                  <a:srgbClr val="000000">
                    <a:alpha val="43137"/>
                  </a:srgbClr>
                </a:outerShdw>
              </a:effectLst>
            </a:endParaRPr>
          </a:p>
          <a:p>
            <a:pPr marL="0" indent="0">
              <a:buNone/>
            </a:pPr>
            <a:endParaRPr lang="en-US" sz="2800" b="1" dirty="0" smtClean="0">
              <a:solidFill>
                <a:schemeClr val="bg1"/>
              </a:solidFill>
              <a:effectLst>
                <a:outerShdw blurRad="38100" dist="38100" dir="2700000" algn="tl">
                  <a:srgbClr val="000000">
                    <a:alpha val="43137"/>
                  </a:srgbClr>
                </a:outerShdw>
              </a:effectLst>
            </a:endParaRPr>
          </a:p>
          <a:p>
            <a:pPr marL="0" indent="0">
              <a:buNone/>
            </a:pPr>
            <a:r>
              <a:rPr lang="el-GR" sz="2800" b="1" dirty="0" smtClean="0">
                <a:solidFill>
                  <a:schemeClr val="bg1"/>
                </a:solidFill>
                <a:effectLst>
                  <a:outerShdw blurRad="38100" dist="38100" dir="2700000" algn="tl">
                    <a:srgbClr val="000000">
                      <a:alpha val="43137"/>
                    </a:srgbClr>
                  </a:outerShdw>
                </a:effectLst>
              </a:rPr>
              <a:t>2) </a:t>
            </a:r>
            <a:r>
              <a:rPr lang="en-US" sz="2800" b="1" dirty="0" smtClean="0">
                <a:solidFill>
                  <a:schemeClr val="bg1"/>
                </a:solidFill>
                <a:effectLst>
                  <a:outerShdw blurRad="38100" dist="38100" dir="2700000" algn="tl">
                    <a:srgbClr val="000000">
                      <a:alpha val="43137"/>
                    </a:srgbClr>
                  </a:outerShdw>
                </a:effectLst>
              </a:rPr>
              <a:t>The </a:t>
            </a:r>
            <a:r>
              <a:rPr lang="en-US" sz="2800" b="1" dirty="0">
                <a:solidFill>
                  <a:schemeClr val="bg1"/>
                </a:solidFill>
                <a:effectLst>
                  <a:outerShdw blurRad="38100" dist="38100" dir="2700000" algn="tl">
                    <a:srgbClr val="000000">
                      <a:alpha val="43137"/>
                    </a:srgbClr>
                  </a:outerShdw>
                </a:effectLst>
              </a:rPr>
              <a:t>DRL models (DQN, DDPG, TD3) and the proposed MPC-DRL were trained in simulations in MATLAB/Simulink, using the same cycles for comparability purposes</a:t>
            </a:r>
            <a:r>
              <a:rPr lang="en-US" sz="2800" b="1" dirty="0" smtClean="0">
                <a:solidFill>
                  <a:schemeClr val="bg1"/>
                </a:solidFill>
                <a:effectLst>
                  <a:outerShdw blurRad="38100" dist="38100" dir="2700000" algn="tl">
                    <a:srgbClr val="000000">
                      <a:alpha val="43137"/>
                    </a:srgbClr>
                  </a:outerShdw>
                </a:effectLst>
              </a:rPr>
              <a:t>.</a:t>
            </a:r>
            <a:endParaRPr lang="el-GR" sz="2800" b="1" dirty="0" smtClean="0">
              <a:solidFill>
                <a:schemeClr val="bg1"/>
              </a:solidFill>
              <a:effectLst>
                <a:outerShdw blurRad="38100" dist="38100" dir="2700000" algn="tl">
                  <a:srgbClr val="000000">
                    <a:alpha val="43137"/>
                  </a:srgbClr>
                </a:outerShdw>
              </a:effectLst>
            </a:endParaRPr>
          </a:p>
          <a:p>
            <a:pPr marL="0" indent="0">
              <a:buNone/>
            </a:pPr>
            <a:endParaRPr lang="en-US" sz="2800" b="1" dirty="0" smtClean="0">
              <a:solidFill>
                <a:schemeClr val="bg1"/>
              </a:solidFill>
              <a:effectLst>
                <a:outerShdw blurRad="38100" dist="38100" dir="2700000" algn="tl">
                  <a:srgbClr val="000000">
                    <a:alpha val="43137"/>
                  </a:srgbClr>
                </a:outerShdw>
              </a:effectLst>
            </a:endParaRPr>
          </a:p>
          <a:p>
            <a:pPr marL="0" indent="0">
              <a:buNone/>
            </a:pPr>
            <a:r>
              <a:rPr lang="el-GR" sz="2800" b="1" dirty="0" smtClean="0">
                <a:solidFill>
                  <a:schemeClr val="bg1"/>
                </a:solidFill>
                <a:effectLst>
                  <a:outerShdw blurRad="38100" dist="38100" dir="2700000" algn="tl">
                    <a:srgbClr val="000000">
                      <a:alpha val="43137"/>
                    </a:srgbClr>
                  </a:outerShdw>
                </a:effectLst>
              </a:rPr>
              <a:t>3) </a:t>
            </a:r>
            <a:r>
              <a:rPr lang="en-US" sz="2800" b="1" dirty="0" smtClean="0">
                <a:solidFill>
                  <a:schemeClr val="bg1"/>
                </a:solidFill>
                <a:effectLst>
                  <a:outerShdw blurRad="38100" dist="38100" dir="2700000" algn="tl">
                    <a:srgbClr val="000000">
                      <a:alpha val="43137"/>
                    </a:srgbClr>
                  </a:outerShdw>
                </a:effectLst>
              </a:rPr>
              <a:t>No </a:t>
            </a:r>
            <a:r>
              <a:rPr lang="en-US" sz="2800" b="1" dirty="0">
                <a:solidFill>
                  <a:schemeClr val="bg1"/>
                </a:solidFill>
                <a:effectLst>
                  <a:outerShdw blurRad="38100" dist="38100" dir="2700000" algn="tl">
                    <a:srgbClr val="000000">
                      <a:alpha val="43137"/>
                    </a:srgbClr>
                  </a:outerShdw>
                </a:effectLst>
              </a:rPr>
              <a:t>real-world vehicle data were used. All training was conducted using simulated operating conditions of the FCHEV system</a:t>
            </a:r>
            <a:r>
              <a:rPr lang="en-US" sz="2800" b="1" dirty="0" smtClean="0">
                <a:solidFill>
                  <a:schemeClr val="bg1"/>
                </a:solidFill>
                <a:effectLst>
                  <a:outerShdw blurRad="38100" dist="38100" dir="2700000" algn="tl">
                    <a:srgbClr val="000000">
                      <a:alpha val="43137"/>
                    </a:srgbClr>
                  </a:outerShdw>
                </a:effectLst>
              </a:rPr>
              <a:t>.</a:t>
            </a:r>
            <a:endParaRPr lang="el-GR" sz="2800" b="1" dirty="0" smtClean="0">
              <a:solidFill>
                <a:schemeClr val="bg1"/>
              </a:solidFill>
              <a:effectLst>
                <a:outerShdw blurRad="38100" dist="38100" dir="2700000" algn="tl">
                  <a:srgbClr val="000000">
                    <a:alpha val="43137"/>
                  </a:srgbClr>
                </a:outerShdw>
              </a:effectLst>
            </a:endParaRPr>
          </a:p>
          <a:p>
            <a:pPr marL="0" indent="0">
              <a:buNone/>
            </a:pPr>
            <a:endParaRPr lang="en-US" sz="2800" b="1" dirty="0" smtClean="0">
              <a:solidFill>
                <a:schemeClr val="bg1"/>
              </a:solidFill>
              <a:effectLst>
                <a:outerShdw blurRad="38100" dist="38100" dir="2700000" algn="tl">
                  <a:srgbClr val="000000">
                    <a:alpha val="43137"/>
                  </a:srgbClr>
                </a:outerShdw>
              </a:effectLst>
            </a:endParaRPr>
          </a:p>
          <a:p>
            <a:pPr marL="0" indent="0">
              <a:buNone/>
            </a:pPr>
            <a:r>
              <a:rPr lang="el-GR" sz="2800" b="1" dirty="0" smtClean="0">
                <a:solidFill>
                  <a:schemeClr val="bg1"/>
                </a:solidFill>
                <a:effectLst>
                  <a:outerShdw blurRad="38100" dist="38100" dir="2700000" algn="tl">
                    <a:srgbClr val="000000">
                      <a:alpha val="43137"/>
                    </a:srgbClr>
                  </a:outerShdw>
                </a:effectLst>
              </a:rPr>
              <a:t>4) </a:t>
            </a:r>
            <a:r>
              <a:rPr lang="en-US" sz="2800" b="1" dirty="0" smtClean="0">
                <a:solidFill>
                  <a:schemeClr val="bg1"/>
                </a:solidFill>
                <a:effectLst>
                  <a:outerShdw blurRad="38100" dist="38100" dir="2700000" algn="tl">
                    <a:srgbClr val="000000">
                      <a:alpha val="43137"/>
                    </a:srgbClr>
                  </a:outerShdw>
                </a:effectLst>
              </a:rPr>
              <a:t>This </a:t>
            </a:r>
            <a:r>
              <a:rPr lang="en-US" sz="2800" b="1" dirty="0">
                <a:solidFill>
                  <a:schemeClr val="bg1"/>
                </a:solidFill>
                <a:effectLst>
                  <a:outerShdw blurRad="38100" dist="38100" dir="2700000" algn="tl">
                    <a:srgbClr val="000000">
                      <a:alpha val="43137"/>
                    </a:srgbClr>
                  </a:outerShdw>
                </a:effectLst>
              </a:rPr>
              <a:t>supports the validity of the study for research purposes, but it shows that the models have not yet been evaluated on real-world driving data.</a:t>
            </a:r>
          </a:p>
        </p:txBody>
      </p:sp>
    </p:spTree>
    <p:extLst>
      <p:ext uri="{BB962C8B-B14F-4D97-AF65-F5344CB8AC3E}">
        <p14:creationId xmlns:p14="http://schemas.microsoft.com/office/powerpoint/2010/main" val="3752150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solidFill>
                  <a:schemeClr val="bg1"/>
                </a:solidFill>
              </a:rPr>
              <a:t>SYSTEM WORKFLOW</a:t>
            </a:r>
            <a:endParaRPr lang="en-US" sz="2800" dirty="0">
              <a:solidFill>
                <a:schemeClr val="bg1"/>
              </a:solidFill>
            </a:endParaRP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99592" y="1628800"/>
            <a:ext cx="7416824"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4681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solidFill>
                  <a:schemeClr val="bg1"/>
                </a:solidFill>
              </a:rPr>
              <a:t>SYSTEM WORKFLOW</a:t>
            </a:r>
            <a:endParaRPr lang="en-US" sz="2800" dirty="0">
              <a:solidFill>
                <a:schemeClr val="bg1"/>
              </a:solidFill>
            </a:endParaRPr>
          </a:p>
        </p:txBody>
      </p:sp>
      <p:sp>
        <p:nvSpPr>
          <p:cNvPr id="3" name="Content Placeholder 2"/>
          <p:cNvSpPr>
            <a:spLocks noGrp="1"/>
          </p:cNvSpPr>
          <p:nvPr>
            <p:ph idx="1"/>
          </p:nvPr>
        </p:nvSpPr>
        <p:spPr/>
        <p:txBody>
          <a:bodyPr/>
          <a:lstStyle/>
          <a:p>
            <a:r>
              <a:rPr lang="en-US" b="1" dirty="0">
                <a:solidFill>
                  <a:schemeClr val="bg1"/>
                </a:solidFill>
                <a:effectLst>
                  <a:outerShdw blurRad="38100" dist="38100" dir="2700000" algn="tl">
                    <a:srgbClr val="000000">
                      <a:alpha val="43137"/>
                    </a:srgbClr>
                  </a:outerShdw>
                </a:effectLst>
              </a:rPr>
              <a:t>The image shows how they are combined</a:t>
            </a:r>
            <a:r>
              <a:rPr lang="en-US" b="1" dirty="0" smtClean="0">
                <a:solidFill>
                  <a:schemeClr val="bg1"/>
                </a:solidFill>
                <a:effectLst>
                  <a:outerShdw blurRad="38100" dist="38100" dir="2700000" algn="tl">
                    <a:srgbClr val="000000">
                      <a:alpha val="43137"/>
                    </a:srgbClr>
                  </a:outerShdw>
                </a:effectLst>
              </a:rPr>
              <a:t>:</a:t>
            </a:r>
            <a:endParaRPr lang="el-GR" b="1" dirty="0" smtClean="0">
              <a:solidFill>
                <a:schemeClr val="bg1"/>
              </a:solidFill>
              <a:effectLst>
                <a:outerShdw blurRad="38100" dist="38100" dir="2700000" algn="tl">
                  <a:srgbClr val="000000">
                    <a:alpha val="43137"/>
                  </a:srgbClr>
                </a:outerShdw>
              </a:effectLst>
            </a:endParaRPr>
          </a:p>
          <a:p>
            <a:pPr marL="514350" indent="-514350">
              <a:buAutoNum type="arabicParenR"/>
            </a:pPr>
            <a:r>
              <a:rPr lang="en-US" b="1" dirty="0" smtClean="0">
                <a:solidFill>
                  <a:schemeClr val="bg1"/>
                </a:solidFill>
                <a:effectLst>
                  <a:outerShdw blurRad="38100" dist="38100" dir="2700000" algn="tl">
                    <a:srgbClr val="000000">
                      <a:alpha val="43137"/>
                    </a:srgbClr>
                  </a:outerShdw>
                </a:effectLst>
              </a:rPr>
              <a:t>Speed </a:t>
            </a:r>
            <a:r>
              <a:rPr lang="en-US" b="1" dirty="0">
                <a:solidFill>
                  <a:schemeClr val="bg1"/>
                </a:solidFill>
                <a:effectLst>
                  <a:outerShdw blurRad="38100" dist="38100" dir="2700000" algn="tl">
                    <a:srgbClr val="000000">
                      <a:alpha val="43137"/>
                    </a:srgbClr>
                  </a:outerShdw>
                </a:effectLst>
              </a:rPr>
              <a:t>prediction (</a:t>
            </a:r>
            <a:r>
              <a:rPr lang="en-US" b="1" dirty="0" smtClean="0">
                <a:solidFill>
                  <a:schemeClr val="bg1"/>
                </a:solidFill>
                <a:effectLst>
                  <a:outerShdw blurRad="38100" dist="38100" dir="2700000" algn="tl">
                    <a:srgbClr val="000000">
                      <a:alpha val="43137"/>
                    </a:srgbClr>
                  </a:outerShdw>
                </a:effectLst>
              </a:rPr>
              <a:t>Bi-LSTM)</a:t>
            </a:r>
            <a:endParaRPr lang="el-GR" b="1" dirty="0">
              <a:solidFill>
                <a:schemeClr val="bg1"/>
              </a:solidFill>
              <a:effectLst>
                <a:outerShdw blurRad="38100" dist="38100" dir="2700000" algn="tl">
                  <a:srgbClr val="000000">
                    <a:alpha val="43137"/>
                  </a:srgbClr>
                </a:outerShdw>
              </a:effectLst>
            </a:endParaRPr>
          </a:p>
          <a:p>
            <a:pPr marL="514350" indent="-514350">
              <a:buAutoNum type="arabicParenR"/>
            </a:pPr>
            <a:r>
              <a:rPr lang="en-US" b="1" dirty="0" smtClean="0">
                <a:solidFill>
                  <a:schemeClr val="bg1"/>
                </a:solidFill>
                <a:effectLst>
                  <a:outerShdw blurRad="38100" dist="38100" dir="2700000" algn="tl">
                    <a:srgbClr val="000000">
                      <a:alpha val="43137"/>
                    </a:srgbClr>
                  </a:outerShdw>
                </a:effectLst>
              </a:rPr>
              <a:t>Vehicle </a:t>
            </a:r>
            <a:r>
              <a:rPr lang="en-US" b="1" dirty="0">
                <a:solidFill>
                  <a:schemeClr val="bg1"/>
                </a:solidFill>
                <a:effectLst>
                  <a:outerShdw blurRad="38100" dist="38100" dir="2700000" algn="tl">
                    <a:srgbClr val="000000">
                      <a:alpha val="43137"/>
                    </a:srgbClr>
                  </a:outerShdw>
                </a:effectLst>
              </a:rPr>
              <a:t>power system (FCHEV</a:t>
            </a:r>
            <a:r>
              <a:rPr lang="en-US" b="1" dirty="0" smtClean="0">
                <a:solidFill>
                  <a:schemeClr val="bg1"/>
                </a:solidFill>
                <a:effectLst>
                  <a:outerShdw blurRad="38100" dist="38100" dir="2700000" algn="tl">
                    <a:srgbClr val="000000">
                      <a:alpha val="43137"/>
                    </a:srgbClr>
                  </a:outerShdw>
                </a:effectLst>
              </a:rPr>
              <a:t>)</a:t>
            </a:r>
            <a:endParaRPr lang="el-GR" b="1" dirty="0" smtClean="0">
              <a:solidFill>
                <a:schemeClr val="bg1"/>
              </a:solidFill>
              <a:effectLst>
                <a:outerShdw blurRad="38100" dist="38100" dir="2700000" algn="tl">
                  <a:srgbClr val="000000">
                    <a:alpha val="43137"/>
                  </a:srgbClr>
                </a:outerShdw>
              </a:effectLst>
            </a:endParaRPr>
          </a:p>
          <a:p>
            <a:pPr marL="0" indent="0">
              <a:buNone/>
            </a:pPr>
            <a:r>
              <a:rPr lang="el-GR" b="1" dirty="0" smtClean="0">
                <a:solidFill>
                  <a:schemeClr val="bg1"/>
                </a:solidFill>
                <a:effectLst>
                  <a:outerShdw blurRad="38100" dist="38100" dir="2700000" algn="tl">
                    <a:srgbClr val="000000">
                      <a:alpha val="43137"/>
                    </a:srgbClr>
                  </a:outerShdw>
                </a:effectLst>
              </a:rPr>
              <a:t>3) </a:t>
            </a:r>
            <a:r>
              <a:rPr lang="en-US" b="1" dirty="0" smtClean="0">
                <a:solidFill>
                  <a:schemeClr val="bg1"/>
                </a:solidFill>
                <a:effectLst>
                  <a:outerShdw blurRad="38100" dist="38100" dir="2700000" algn="tl">
                    <a:srgbClr val="000000">
                      <a:alpha val="43137"/>
                    </a:srgbClr>
                  </a:outerShdw>
                </a:effectLst>
              </a:rPr>
              <a:t>Intelligent </a:t>
            </a:r>
            <a:r>
              <a:rPr lang="en-US" b="1" dirty="0">
                <a:solidFill>
                  <a:schemeClr val="bg1"/>
                </a:solidFill>
                <a:effectLst>
                  <a:outerShdw blurRad="38100" dist="38100" dir="2700000" algn="tl">
                    <a:srgbClr val="000000">
                      <a:alpha val="43137"/>
                    </a:srgbClr>
                  </a:outerShdw>
                </a:effectLst>
              </a:rPr>
              <a:t>energy management (MPC–DRL</a:t>
            </a:r>
            <a:r>
              <a:rPr lang="en-US" b="1" dirty="0" smtClean="0">
                <a:solidFill>
                  <a:schemeClr val="bg1"/>
                </a:solidFill>
                <a:effectLst>
                  <a:outerShdw blurRad="38100" dist="38100" dir="2700000" algn="tl">
                    <a:srgbClr val="000000">
                      <a:alpha val="43137"/>
                    </a:srgbClr>
                  </a:outerShdw>
                </a:effectLst>
              </a:rPr>
              <a:t>)</a:t>
            </a:r>
          </a:p>
          <a:p>
            <a:pPr marL="0" indent="0">
              <a:buNone/>
            </a:pPr>
            <a:endParaRPr lang="el-GR" b="1" dirty="0" smtClean="0">
              <a:solidFill>
                <a:schemeClr val="bg1"/>
              </a:solidFill>
              <a:effectLst>
                <a:outerShdw blurRad="38100" dist="38100" dir="2700000" algn="tl">
                  <a:srgbClr val="000000">
                    <a:alpha val="43137"/>
                  </a:srgbClr>
                </a:outerShdw>
              </a:effectLst>
            </a:endParaRPr>
          </a:p>
          <a:p>
            <a:r>
              <a:rPr lang="en-US" b="1" dirty="0" smtClean="0">
                <a:solidFill>
                  <a:schemeClr val="bg1"/>
                </a:solidFill>
                <a:effectLst>
                  <a:outerShdw blurRad="38100" dist="38100" dir="2700000" algn="tl">
                    <a:srgbClr val="000000">
                      <a:alpha val="43137"/>
                    </a:srgbClr>
                  </a:outerShdw>
                </a:effectLst>
              </a:rPr>
              <a:t>To </a:t>
            </a:r>
            <a:r>
              <a:rPr lang="en-US" b="1" dirty="0">
                <a:solidFill>
                  <a:schemeClr val="bg1"/>
                </a:solidFill>
                <a:effectLst>
                  <a:outerShdw blurRad="38100" dist="38100" dir="2700000" algn="tl">
                    <a:srgbClr val="000000">
                      <a:alpha val="43137"/>
                    </a:srgbClr>
                  </a:outerShdw>
                </a:effectLst>
              </a:rPr>
              <a:t>enable real-time optimal decisions with the aim of hydrogen saving, system protection, and performance maximization.</a:t>
            </a:r>
          </a:p>
        </p:txBody>
      </p:sp>
    </p:spTree>
    <p:extLst>
      <p:ext uri="{BB962C8B-B14F-4D97-AF65-F5344CB8AC3E}">
        <p14:creationId xmlns:p14="http://schemas.microsoft.com/office/powerpoint/2010/main" val="1123993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solidFill>
                  <a:schemeClr val="bg1"/>
                </a:solidFill>
              </a:rPr>
              <a:t>COMPARISON OF THE ALGORITHMS</a:t>
            </a:r>
            <a:endParaRPr lang="en-US" sz="2800" dirty="0">
              <a:solidFill>
                <a:schemeClr val="bg1"/>
              </a:solidFill>
            </a:endParaRP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520" y="1340768"/>
            <a:ext cx="8640960"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538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solidFill>
                  <a:schemeClr val="bg1"/>
                </a:solidFill>
              </a:rPr>
              <a:t>COMPARISON OF THE ALGORITHMS</a:t>
            </a:r>
            <a:endParaRPr lang="en-US" sz="2800" dirty="0">
              <a:solidFill>
                <a:schemeClr val="bg1"/>
              </a:solidFill>
            </a:endParaRPr>
          </a:p>
        </p:txBody>
      </p:sp>
      <p:sp>
        <p:nvSpPr>
          <p:cNvPr id="3" name="Content Placeholder 2"/>
          <p:cNvSpPr>
            <a:spLocks noGrp="1"/>
          </p:cNvSpPr>
          <p:nvPr>
            <p:ph idx="1"/>
          </p:nvPr>
        </p:nvSpPr>
        <p:spPr>
          <a:xfrm>
            <a:off x="251520" y="1340768"/>
            <a:ext cx="9289032" cy="4525963"/>
          </a:xfrm>
        </p:spPr>
        <p:txBody>
          <a:bodyPr>
            <a:normAutofit/>
          </a:bodyPr>
          <a:lstStyle/>
          <a:p>
            <a:pPr marL="0" indent="0">
              <a:buNone/>
            </a:pPr>
            <a:r>
              <a:rPr lang="en-US" b="1" dirty="0">
                <a:solidFill>
                  <a:schemeClr val="bg1"/>
                </a:solidFill>
              </a:rPr>
              <a:t>The diagram compares 8 different EMS methods</a:t>
            </a:r>
            <a:r>
              <a:rPr lang="en-US" b="1" dirty="0" smtClean="0">
                <a:solidFill>
                  <a:schemeClr val="bg1"/>
                </a:solidFill>
              </a:rPr>
              <a:t>:</a:t>
            </a:r>
            <a:r>
              <a:rPr lang="el-GR" b="1" dirty="0" smtClean="0">
                <a:solidFill>
                  <a:schemeClr val="bg1"/>
                </a:solidFill>
              </a:rPr>
              <a:t> </a:t>
            </a:r>
          </a:p>
        </p:txBody>
      </p:sp>
      <p:graphicFrame>
        <p:nvGraphicFramePr>
          <p:cNvPr id="4" name="Table 3"/>
          <p:cNvGraphicFramePr>
            <a:graphicFrameLocks noGrp="1"/>
          </p:cNvGraphicFramePr>
          <p:nvPr>
            <p:extLst>
              <p:ext uri="{D42A27DB-BD31-4B8C-83A1-F6EECF244321}">
                <p14:modId xmlns:p14="http://schemas.microsoft.com/office/powerpoint/2010/main" val="3981721087"/>
              </p:ext>
            </p:extLst>
          </p:nvPr>
        </p:nvGraphicFramePr>
        <p:xfrm>
          <a:off x="-1" y="1916832"/>
          <a:ext cx="9144000" cy="4941168"/>
        </p:xfrm>
        <a:graphic>
          <a:graphicData uri="http://schemas.openxmlformats.org/drawingml/2006/table">
            <a:tbl>
              <a:tblPr firstRow="1" firstCol="1" bandRow="1">
                <a:tableStyleId>{5C22544A-7EE6-4342-B048-85BDC9FD1C3A}</a:tableStyleId>
              </a:tblPr>
              <a:tblGrid>
                <a:gridCol w="3048000"/>
                <a:gridCol w="3048000"/>
                <a:gridCol w="3048000"/>
              </a:tblGrid>
              <a:tr h="1235292">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rPr>
                        <a:t>Category</a:t>
                      </a:r>
                      <a:endParaRPr lang="en-US" sz="1800" b="1" dirty="0">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rPr>
                        <a:t>Method</a:t>
                      </a:r>
                      <a:endParaRPr lang="en-US" sz="1800" b="1" dirty="0">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c>
                  <a:txBody>
                    <a:bodyPr/>
                    <a:lstStyle/>
                    <a:p>
                      <a:pPr marL="0" marR="0" algn="ctr">
                        <a:lnSpc>
                          <a:spcPct val="115000"/>
                        </a:lnSpc>
                        <a:spcBef>
                          <a:spcPts val="0"/>
                        </a:spcBef>
                        <a:spcAft>
                          <a:spcPts val="0"/>
                        </a:spcAft>
                      </a:pPr>
                      <a:r>
                        <a:rPr lang="en-US" sz="1800" b="1">
                          <a:effectLst>
                            <a:outerShdw blurRad="38100" dist="38100" dir="2700000" algn="tl">
                              <a:srgbClr val="000000">
                                <a:alpha val="43137"/>
                              </a:srgbClr>
                            </a:outerShdw>
                          </a:effectLst>
                        </a:rPr>
                        <a:t>Description</a:t>
                      </a:r>
                      <a:endParaRPr lang="en-US" sz="1800" b="1">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r>
              <a:tr h="1235292">
                <a:tc>
                  <a:txBody>
                    <a:bodyPr/>
                    <a:lstStyle/>
                    <a:p>
                      <a:pPr marL="0" marR="0">
                        <a:lnSpc>
                          <a:spcPct val="115000"/>
                        </a:lnSpc>
                        <a:spcBef>
                          <a:spcPts val="0"/>
                        </a:spcBef>
                        <a:spcAft>
                          <a:spcPts val="0"/>
                        </a:spcAft>
                      </a:pPr>
                      <a:r>
                        <a:rPr lang="en-US" sz="1800" b="1" dirty="0">
                          <a:effectLst>
                            <a:outerShdw blurRad="38100" dist="38100" dir="2700000" algn="tl">
                              <a:srgbClr val="000000">
                                <a:alpha val="43137"/>
                              </a:srgbClr>
                            </a:outerShdw>
                          </a:effectLst>
                        </a:rPr>
                        <a:t>DRL</a:t>
                      </a:r>
                      <a:endParaRPr lang="en-US" sz="1800" b="1" dirty="0">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800" b="1" dirty="0">
                          <a:effectLst>
                            <a:outerShdw blurRad="38100" dist="38100" dir="2700000" algn="tl">
                              <a:srgbClr val="000000">
                                <a:alpha val="43137"/>
                              </a:srgbClr>
                            </a:outerShdw>
                          </a:effectLst>
                        </a:rPr>
                        <a:t>DQN, DDPG, TD3</a:t>
                      </a:r>
                      <a:endParaRPr lang="en-US" sz="1800" b="1" dirty="0">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800" b="1">
                          <a:effectLst>
                            <a:outerShdw blurRad="38100" dist="38100" dir="2700000" algn="tl">
                              <a:srgbClr val="000000">
                                <a:alpha val="43137"/>
                              </a:srgbClr>
                            </a:outerShdw>
                          </a:effectLst>
                        </a:rPr>
                        <a:t>Deep learning without MPC</a:t>
                      </a:r>
                      <a:endParaRPr lang="en-US" sz="1800" b="1">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r>
              <a:tr h="1235292">
                <a:tc>
                  <a:txBody>
                    <a:bodyPr/>
                    <a:lstStyle/>
                    <a:p>
                      <a:pPr marL="0" marR="0">
                        <a:lnSpc>
                          <a:spcPct val="115000"/>
                        </a:lnSpc>
                        <a:spcBef>
                          <a:spcPts val="0"/>
                        </a:spcBef>
                        <a:spcAft>
                          <a:spcPts val="0"/>
                        </a:spcAft>
                      </a:pPr>
                      <a:r>
                        <a:rPr lang="en-US" sz="1800" b="1" dirty="0">
                          <a:effectLst>
                            <a:outerShdw blurRad="38100" dist="38100" dir="2700000" algn="tl">
                              <a:srgbClr val="000000">
                                <a:alpha val="43137"/>
                              </a:srgbClr>
                            </a:outerShdw>
                          </a:effectLst>
                        </a:rPr>
                        <a:t>MPC-DRL</a:t>
                      </a:r>
                      <a:endParaRPr lang="en-US" sz="1800" b="1" dirty="0">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800" b="1" dirty="0">
                          <a:effectLst>
                            <a:outerShdw blurRad="38100" dist="38100" dir="2700000" algn="tl">
                              <a:srgbClr val="000000">
                                <a:alpha val="43137"/>
                              </a:srgbClr>
                            </a:outerShdw>
                          </a:effectLst>
                        </a:rPr>
                        <a:t>MPC-DQN, MPC-DDPG, MPC-TD3</a:t>
                      </a:r>
                      <a:endParaRPr lang="en-US" sz="1800" b="1" dirty="0">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800" b="1" dirty="0">
                          <a:effectLst>
                            <a:outerShdw blurRad="38100" dist="38100" dir="2700000" algn="tl">
                              <a:srgbClr val="000000">
                                <a:alpha val="43137"/>
                              </a:srgbClr>
                            </a:outerShdw>
                          </a:effectLst>
                        </a:rPr>
                        <a:t>DRL integrated to an MPC framework</a:t>
                      </a:r>
                      <a:endParaRPr lang="en-US" sz="1800" b="1" dirty="0">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r>
              <a:tr h="1235292">
                <a:tc>
                  <a:txBody>
                    <a:bodyPr/>
                    <a:lstStyle/>
                    <a:p>
                      <a:pPr marL="0" marR="0">
                        <a:lnSpc>
                          <a:spcPct val="115000"/>
                        </a:lnSpc>
                        <a:spcBef>
                          <a:spcPts val="0"/>
                        </a:spcBef>
                        <a:spcAft>
                          <a:spcPts val="0"/>
                        </a:spcAft>
                      </a:pPr>
                      <a:r>
                        <a:rPr lang="en-US" sz="1800" b="1">
                          <a:effectLst>
                            <a:outerShdw blurRad="38100" dist="38100" dir="2700000" algn="tl">
                              <a:srgbClr val="000000">
                                <a:alpha val="43137"/>
                              </a:srgbClr>
                            </a:outerShdw>
                          </a:effectLst>
                        </a:rPr>
                        <a:t>Benchmark</a:t>
                      </a:r>
                      <a:endParaRPr lang="en-US" sz="1800" b="1">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800" b="1" dirty="0">
                          <a:effectLst>
                            <a:outerShdw blurRad="38100" dist="38100" dir="2700000" algn="tl">
                              <a:srgbClr val="000000">
                                <a:alpha val="43137"/>
                              </a:srgbClr>
                            </a:outerShdw>
                          </a:effectLst>
                        </a:rPr>
                        <a:t>DP (Dynamic Programming), MPC-DP</a:t>
                      </a:r>
                      <a:endParaRPr lang="en-US" sz="1800" b="1" dirty="0">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c>
                  <a:txBody>
                    <a:bodyPr/>
                    <a:lstStyle/>
                    <a:p>
                      <a:pPr marL="0" marR="0">
                        <a:lnSpc>
                          <a:spcPct val="115000"/>
                        </a:lnSpc>
                        <a:spcBef>
                          <a:spcPts val="0"/>
                        </a:spcBef>
                        <a:spcAft>
                          <a:spcPts val="0"/>
                        </a:spcAft>
                      </a:pPr>
                      <a:r>
                        <a:rPr lang="en-US" sz="1800" b="1" dirty="0">
                          <a:effectLst>
                            <a:outerShdw blurRad="38100" dist="38100" dir="2700000" algn="tl">
                              <a:srgbClr val="000000">
                                <a:alpha val="43137"/>
                              </a:srgbClr>
                            </a:outerShdw>
                          </a:effectLst>
                        </a:rPr>
                        <a:t>Classical Benchmark Methods</a:t>
                      </a:r>
                      <a:endParaRPr lang="en-US" sz="1800" b="1" dirty="0">
                        <a:effectLst>
                          <a:outerShdw blurRad="38100" dist="38100" dir="2700000" algn="tl">
                            <a:srgbClr val="000000">
                              <a:alpha val="43137"/>
                            </a:srgbClr>
                          </a:outerShdw>
                        </a:effectLst>
                        <a:latin typeface="Calibri"/>
                        <a:ea typeface="Calibri"/>
                        <a:cs typeface="Times New Roman"/>
                      </a:endParaRPr>
                    </a:p>
                  </a:txBody>
                  <a:tcPr marL="9525" marR="9525" marT="9525" marB="9525" anchor="ctr"/>
                </a:tc>
              </a:tr>
            </a:tbl>
          </a:graphicData>
        </a:graphic>
      </p:graphicFrame>
    </p:spTree>
    <p:extLst>
      <p:ext uri="{BB962C8B-B14F-4D97-AF65-F5344CB8AC3E}">
        <p14:creationId xmlns:p14="http://schemas.microsoft.com/office/powerpoint/2010/main" val="29565194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chemeClr val="bg1"/>
                </a:solidFill>
              </a:rPr>
              <a:t>CONCLUSION</a:t>
            </a:r>
            <a:endParaRPr lang="en-US" sz="3200"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b="1" dirty="0">
                <a:solidFill>
                  <a:schemeClr val="bg1"/>
                </a:solidFill>
                <a:effectLst>
                  <a:outerShdw blurRad="38100" dist="38100" dir="2700000" algn="tl">
                    <a:srgbClr val="000000">
                      <a:alpha val="43137"/>
                    </a:srgbClr>
                  </a:outerShdw>
                </a:effectLst>
              </a:rPr>
              <a:t>The MPC-TD3 method achieves reduced hydrogen consumption compared to the plain DRL models and approaches the performance of Dynamic Programming, demonstrating the optimal balance between intelligent control and consumption.</a:t>
            </a:r>
            <a:endParaRPr lang="el-GR"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649955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Introduction</a:t>
            </a:r>
            <a:r>
              <a:rPr lang="en-US" dirty="0" smtClean="0"/>
              <a:t> </a:t>
            </a:r>
            <a:endParaRPr lang="en-US" dirty="0"/>
          </a:p>
        </p:txBody>
      </p:sp>
      <p:sp>
        <p:nvSpPr>
          <p:cNvPr id="3" name="Content Placeholder 2"/>
          <p:cNvSpPr>
            <a:spLocks noGrp="1"/>
          </p:cNvSpPr>
          <p:nvPr>
            <p:ph idx="1"/>
          </p:nvPr>
        </p:nvSpPr>
        <p:spPr>
          <a:xfrm>
            <a:off x="457200" y="1844824"/>
            <a:ext cx="8229600" cy="4281339"/>
          </a:xfrm>
        </p:spPr>
        <p:txBody>
          <a:bodyPr>
            <a:normAutofit/>
          </a:bodyPr>
          <a:lstStyle/>
          <a:p>
            <a:pPr marL="0" indent="0">
              <a:buNone/>
            </a:pPr>
            <a:r>
              <a:rPr lang="en-US" sz="2400" b="1" u="sng" dirty="0" smtClean="0">
                <a:solidFill>
                  <a:srgbClr val="00B050"/>
                </a:solidFill>
                <a:effectLst>
                  <a:outerShdw blurRad="38100" dist="38100" dir="2700000" algn="tl">
                    <a:srgbClr val="000000">
                      <a:alpha val="43137"/>
                    </a:srgbClr>
                  </a:outerShdw>
                </a:effectLst>
              </a:rPr>
              <a:t>Hydrogen</a:t>
            </a:r>
            <a:r>
              <a:rPr lang="el-GR" sz="2400" b="1" u="sng" dirty="0">
                <a:solidFill>
                  <a:srgbClr val="00B050"/>
                </a:solidFill>
                <a:effectLst>
                  <a:outerShdw blurRad="38100" dist="38100" dir="2700000" algn="tl">
                    <a:srgbClr val="000000">
                      <a:alpha val="43137"/>
                    </a:srgbClr>
                  </a:outerShdw>
                </a:effectLst>
              </a:rPr>
              <a:t> </a:t>
            </a:r>
            <a:r>
              <a:rPr lang="en-US" sz="2400" b="1" u="sng" dirty="0" smtClean="0">
                <a:solidFill>
                  <a:srgbClr val="00B050"/>
                </a:solidFill>
                <a:effectLst>
                  <a:outerShdw blurRad="38100" dist="38100" dir="2700000" algn="tl">
                    <a:srgbClr val="000000">
                      <a:alpha val="43137"/>
                    </a:srgbClr>
                  </a:outerShdw>
                </a:effectLst>
              </a:rPr>
              <a:t>is a </a:t>
            </a:r>
            <a:r>
              <a:rPr lang="en-US" sz="2400" b="1" u="sng" dirty="0">
                <a:solidFill>
                  <a:srgbClr val="00B050"/>
                </a:solidFill>
                <a:effectLst>
                  <a:outerShdw blurRad="38100" dist="38100" dir="2700000" algn="tl">
                    <a:srgbClr val="000000">
                      <a:alpha val="43137"/>
                    </a:srgbClr>
                  </a:outerShdw>
                </a:effectLst>
              </a:rPr>
              <a:t>Zero-Emission </a:t>
            </a:r>
            <a:r>
              <a:rPr lang="en-US" sz="2400" b="1" u="sng" dirty="0" smtClean="0">
                <a:solidFill>
                  <a:srgbClr val="00B050"/>
                </a:solidFill>
                <a:effectLst>
                  <a:outerShdw blurRad="38100" dist="38100" dir="2700000" algn="tl">
                    <a:srgbClr val="000000">
                      <a:alpha val="43137"/>
                    </a:srgbClr>
                  </a:outerShdw>
                </a:effectLst>
              </a:rPr>
              <a:t>Fuel:</a:t>
            </a:r>
            <a:r>
              <a:rPr lang="en-US" sz="2400" b="1" dirty="0">
                <a:solidFill>
                  <a:schemeClr val="bg1"/>
                </a:solidFill>
                <a:effectLst>
                  <a:outerShdw blurRad="38100" dist="38100" dir="2700000" algn="tl">
                    <a:srgbClr val="000000">
                      <a:alpha val="43137"/>
                    </a:srgbClr>
                  </a:outerShdw>
                </a:effectLst>
              </a:rPr>
              <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Hydrogen is emerging as one of the most promising fuels for the transition to clean transportation.</a:t>
            </a:r>
            <a:br>
              <a:rPr lang="en-US" sz="2400" b="1" dirty="0">
                <a:solidFill>
                  <a:schemeClr val="bg1"/>
                </a:solidFill>
                <a:effectLst>
                  <a:outerShdw blurRad="38100" dist="38100" dir="2700000" algn="tl">
                    <a:srgbClr val="000000">
                      <a:alpha val="43137"/>
                    </a:srgbClr>
                  </a:outerShdw>
                </a:effectLst>
              </a:rPr>
            </a:br>
            <a:endParaRPr lang="en-US" sz="2400" b="1" dirty="0" smtClean="0">
              <a:solidFill>
                <a:schemeClr val="bg1"/>
              </a:solidFill>
              <a:effectLst>
                <a:outerShdw blurRad="38100" dist="38100" dir="2700000" algn="tl">
                  <a:srgbClr val="000000">
                    <a:alpha val="43137"/>
                  </a:srgbClr>
                </a:outerShdw>
              </a:effectLst>
            </a:endParaRPr>
          </a:p>
          <a:p>
            <a:pPr marL="0" indent="0">
              <a:buNone/>
            </a:pPr>
            <a:r>
              <a:rPr lang="en-US" sz="2400" b="1" u="sng" dirty="0" smtClean="0">
                <a:solidFill>
                  <a:srgbClr val="FF0000"/>
                </a:solidFill>
                <a:effectLst>
                  <a:outerShdw blurRad="38100" dist="38100" dir="2700000" algn="tl">
                    <a:srgbClr val="000000">
                      <a:alpha val="43137"/>
                    </a:srgbClr>
                  </a:outerShdw>
                </a:effectLst>
              </a:rPr>
              <a:t>But:</a:t>
            </a:r>
            <a:endParaRPr lang="en-US" sz="2400" b="1" u="sng" dirty="0">
              <a:solidFill>
                <a:srgbClr val="FF0000"/>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1) It </a:t>
            </a:r>
            <a:r>
              <a:rPr lang="en-US" sz="2400" b="1" dirty="0">
                <a:solidFill>
                  <a:schemeClr val="bg1"/>
                </a:solidFill>
                <a:effectLst>
                  <a:outerShdw blurRad="38100" dist="38100" dir="2700000" algn="tl">
                    <a:srgbClr val="000000">
                      <a:alpha val="43137"/>
                    </a:srgbClr>
                  </a:outerShdw>
                </a:effectLst>
              </a:rPr>
              <a:t>does not exist freely in nature</a:t>
            </a:r>
          </a:p>
          <a:p>
            <a:pPr marL="0" indent="0">
              <a:buNone/>
            </a:pPr>
            <a:r>
              <a:rPr lang="en-US" sz="2400" b="1" dirty="0" smtClean="0">
                <a:solidFill>
                  <a:schemeClr val="bg1"/>
                </a:solidFill>
                <a:effectLst>
                  <a:outerShdw blurRad="38100" dist="38100" dir="2700000" algn="tl">
                    <a:srgbClr val="000000">
                      <a:alpha val="43137"/>
                    </a:srgbClr>
                  </a:outerShdw>
                </a:effectLst>
              </a:rPr>
              <a:t>2) It </a:t>
            </a:r>
            <a:r>
              <a:rPr lang="en-US" sz="2400" b="1" dirty="0">
                <a:solidFill>
                  <a:schemeClr val="bg1"/>
                </a:solidFill>
                <a:effectLst>
                  <a:outerShdw blurRad="38100" dist="38100" dir="2700000" algn="tl">
                    <a:srgbClr val="000000">
                      <a:alpha val="43137"/>
                    </a:srgbClr>
                  </a:outerShdw>
                </a:effectLst>
              </a:rPr>
              <a:t>must necessarily be produced from compounds that contain it</a:t>
            </a:r>
          </a:p>
          <a:p>
            <a:pPr marL="0" indent="0">
              <a:buNone/>
            </a:pPr>
            <a:r>
              <a:rPr lang="en-US" sz="2400" b="1" dirty="0" smtClean="0">
                <a:solidFill>
                  <a:schemeClr val="bg1"/>
                </a:solidFill>
                <a:effectLst>
                  <a:outerShdw blurRad="38100" dist="38100" dir="2700000" algn="tl">
                    <a:srgbClr val="000000">
                      <a:alpha val="43137"/>
                    </a:srgbClr>
                  </a:outerShdw>
                </a:effectLst>
              </a:rPr>
              <a:t>3) The production of hydrogen </a:t>
            </a:r>
            <a:r>
              <a:rPr lang="en-US" sz="2400" b="1" dirty="0">
                <a:solidFill>
                  <a:schemeClr val="bg1"/>
                </a:solidFill>
                <a:effectLst>
                  <a:outerShdw blurRad="38100" dist="38100" dir="2700000" algn="tl">
                    <a:srgbClr val="000000">
                      <a:alpha val="43137"/>
                    </a:srgbClr>
                  </a:outerShdw>
                </a:effectLst>
              </a:rPr>
              <a:t>currently involves significant technical and economic challenges</a:t>
            </a:r>
          </a:p>
          <a:p>
            <a:endParaRPr lang="en-US" sz="2000" dirty="0">
              <a:solidFill>
                <a:schemeClr val="bg1"/>
              </a:solidFill>
            </a:endParaRPr>
          </a:p>
        </p:txBody>
      </p:sp>
    </p:spTree>
    <p:extLst>
      <p:ext uri="{BB962C8B-B14F-4D97-AF65-F5344CB8AC3E}">
        <p14:creationId xmlns:p14="http://schemas.microsoft.com/office/powerpoint/2010/main" val="3670075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chemeClr val="bg1"/>
                </a:solidFill>
              </a:rPr>
              <a:t>PERFORMANCE COMPARISON OF DIFFERENT EMSs</a:t>
            </a:r>
            <a:endParaRPr lang="en-US" sz="3200" dirty="0">
              <a:solidFill>
                <a:schemeClr val="bg1"/>
              </a:solidFill>
            </a:endParaRPr>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412776"/>
            <a:ext cx="9144000" cy="54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12014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bg1"/>
                </a:solidFill>
              </a:rPr>
              <a:t>PERFORMANCE COMPARISON OF DIFFERENT EMSs</a:t>
            </a:r>
          </a:p>
        </p:txBody>
      </p:sp>
      <p:sp>
        <p:nvSpPr>
          <p:cNvPr id="3" name="Content Placeholder 2"/>
          <p:cNvSpPr>
            <a:spLocks noGrp="1"/>
          </p:cNvSpPr>
          <p:nvPr>
            <p:ph idx="1"/>
          </p:nvPr>
        </p:nvSpPr>
        <p:spPr/>
        <p:txBody>
          <a:bodyPr>
            <a:normAutofit/>
          </a:bodyPr>
          <a:lstStyle/>
          <a:p>
            <a:r>
              <a:rPr lang="en-US" b="1" dirty="0">
                <a:solidFill>
                  <a:schemeClr val="bg1"/>
                </a:solidFill>
              </a:rPr>
              <a:t>What </a:t>
            </a:r>
            <a:r>
              <a:rPr lang="en-US" b="1" dirty="0" smtClean="0">
                <a:solidFill>
                  <a:schemeClr val="bg1"/>
                </a:solidFill>
              </a:rPr>
              <a:t>the above </a:t>
            </a:r>
            <a:r>
              <a:rPr lang="en-US" b="1" dirty="0">
                <a:solidFill>
                  <a:schemeClr val="bg1"/>
                </a:solidFill>
              </a:rPr>
              <a:t>table tells us</a:t>
            </a:r>
            <a:r>
              <a:rPr lang="en-US" b="1" dirty="0" smtClean="0">
                <a:solidFill>
                  <a:schemeClr val="bg1"/>
                </a:solidFill>
              </a:rPr>
              <a:t>: The </a:t>
            </a:r>
            <a:r>
              <a:rPr lang="en-US" b="1" dirty="0">
                <a:solidFill>
                  <a:schemeClr val="bg1"/>
                </a:solidFill>
              </a:rPr>
              <a:t>MPC-TD3 algorithm consistently shows the best performance, achieving</a:t>
            </a:r>
            <a:r>
              <a:rPr lang="en-US" b="1" dirty="0" smtClean="0">
                <a:solidFill>
                  <a:schemeClr val="bg1"/>
                </a:solidFill>
              </a:rPr>
              <a:t>:</a:t>
            </a:r>
          </a:p>
          <a:p>
            <a:r>
              <a:rPr lang="en-US" b="1" dirty="0" smtClean="0">
                <a:solidFill>
                  <a:schemeClr val="bg1"/>
                </a:solidFill>
              </a:rPr>
              <a:t>Lower </a:t>
            </a:r>
            <a:r>
              <a:rPr lang="en-US" b="1" dirty="0">
                <a:solidFill>
                  <a:schemeClr val="bg1"/>
                </a:solidFill>
              </a:rPr>
              <a:t>hydrogen </a:t>
            </a:r>
            <a:r>
              <a:rPr lang="en-US" b="1" dirty="0" smtClean="0">
                <a:solidFill>
                  <a:schemeClr val="bg1"/>
                </a:solidFill>
              </a:rPr>
              <a:t>consumption</a:t>
            </a:r>
          </a:p>
          <a:p>
            <a:r>
              <a:rPr lang="en-US" b="1" dirty="0" smtClean="0">
                <a:solidFill>
                  <a:schemeClr val="bg1"/>
                </a:solidFill>
              </a:rPr>
              <a:t>Reduced </a:t>
            </a:r>
            <a:r>
              <a:rPr lang="en-US" b="1" dirty="0">
                <a:solidFill>
                  <a:schemeClr val="bg1"/>
                </a:solidFill>
              </a:rPr>
              <a:t>fuel cell and battery </a:t>
            </a:r>
            <a:r>
              <a:rPr lang="en-US" b="1" dirty="0" smtClean="0">
                <a:solidFill>
                  <a:schemeClr val="bg1"/>
                </a:solidFill>
              </a:rPr>
              <a:t>degradation</a:t>
            </a:r>
          </a:p>
          <a:p>
            <a:r>
              <a:rPr lang="en-US" b="1" dirty="0" smtClean="0">
                <a:solidFill>
                  <a:schemeClr val="bg1"/>
                </a:solidFill>
              </a:rPr>
              <a:t>Lower </a:t>
            </a:r>
            <a:r>
              <a:rPr lang="en-US" b="1" dirty="0">
                <a:solidFill>
                  <a:schemeClr val="bg1"/>
                </a:solidFill>
              </a:rPr>
              <a:t>overall </a:t>
            </a:r>
            <a:r>
              <a:rPr lang="en-US" b="1" dirty="0" smtClean="0">
                <a:solidFill>
                  <a:schemeClr val="bg1"/>
                </a:solidFill>
              </a:rPr>
              <a:t>cost</a:t>
            </a:r>
          </a:p>
          <a:p>
            <a:r>
              <a:rPr lang="en-US" b="1" dirty="0" smtClean="0">
                <a:solidFill>
                  <a:schemeClr val="bg1"/>
                </a:solidFill>
              </a:rPr>
              <a:t>High </a:t>
            </a:r>
            <a:r>
              <a:rPr lang="en-US" b="1" dirty="0">
                <a:solidFill>
                  <a:schemeClr val="bg1"/>
                </a:solidFill>
              </a:rPr>
              <a:t>level of approximation of the optimal DP strategy</a:t>
            </a:r>
          </a:p>
        </p:txBody>
      </p:sp>
    </p:spTree>
    <p:extLst>
      <p:ext uri="{BB962C8B-B14F-4D97-AF65-F5344CB8AC3E}">
        <p14:creationId xmlns:p14="http://schemas.microsoft.com/office/powerpoint/2010/main" val="29738695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bg1"/>
                </a:solidFill>
              </a:rPr>
              <a:t>PERFORMANCE COMPARISON OF DIFFERENT EMSs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51850082"/>
              </p:ext>
            </p:extLst>
          </p:nvPr>
        </p:nvGraphicFramePr>
        <p:xfrm>
          <a:off x="0" y="1340767"/>
          <a:ext cx="9144000" cy="5517232"/>
        </p:xfrm>
        <a:graphic>
          <a:graphicData uri="http://schemas.openxmlformats.org/drawingml/2006/table">
            <a:tbl>
              <a:tblPr/>
              <a:tblGrid>
                <a:gridCol w="4572000"/>
                <a:gridCol w="4572000"/>
              </a:tblGrid>
              <a:tr h="547512">
                <a:tc>
                  <a:txBody>
                    <a:bodyPr/>
                    <a:lstStyle/>
                    <a:p>
                      <a:r>
                        <a:rPr lang="en-US" sz="2000" b="1" dirty="0">
                          <a:solidFill>
                            <a:schemeClr val="bg1"/>
                          </a:solidFill>
                          <a:effectLst>
                            <a:outerShdw blurRad="38100" dist="38100" dir="2700000" algn="tl">
                              <a:srgbClr val="000000">
                                <a:alpha val="43137"/>
                              </a:srgbClr>
                            </a:outerShdw>
                          </a:effectLst>
                        </a:rPr>
                        <a:t>Indicator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r>
                        <a:rPr lang="en-US" sz="2000" b="1">
                          <a:solidFill>
                            <a:schemeClr val="bg1"/>
                          </a:solidFill>
                          <a:effectLst>
                            <a:outerShdw blurRad="38100" dist="38100" dir="2700000" algn="tl">
                              <a:srgbClr val="000000">
                                <a:alpha val="43137"/>
                              </a:srgbClr>
                            </a:outerShdw>
                          </a:effectLst>
                        </a:rPr>
                        <a:t>Best result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r>
              <a:tr h="968674">
                <a:tc>
                  <a:txBody>
                    <a:bodyPr/>
                    <a:lstStyle/>
                    <a:p>
                      <a:r>
                        <a:rPr lang="en-US" sz="2000" b="1" dirty="0">
                          <a:solidFill>
                            <a:schemeClr val="bg1"/>
                          </a:solidFill>
                          <a:effectLst>
                            <a:outerShdw blurRad="38100" dist="38100" dir="2700000" algn="tl">
                              <a:srgbClr val="000000">
                                <a:alpha val="43137"/>
                              </a:srgbClr>
                            </a:outerShdw>
                          </a:effectLst>
                        </a:rPr>
                        <a:t>H₂ Consumption (lower)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r>
                        <a:rPr lang="en-US" sz="2000" b="1">
                          <a:solidFill>
                            <a:schemeClr val="bg1"/>
                          </a:solidFill>
                          <a:effectLst>
                            <a:outerShdw blurRad="38100" dist="38100" dir="2700000" algn="tl">
                              <a:srgbClr val="000000">
                                <a:alpha val="43137"/>
                              </a:srgbClr>
                            </a:outerShdw>
                          </a:effectLst>
                        </a:rPr>
                        <a:t>MPC-TD3 in UDDS &amp; NEDC; TD3 in WLTC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r>
              <a:tr h="547512">
                <a:tc>
                  <a:txBody>
                    <a:bodyPr/>
                    <a:lstStyle/>
                    <a:p>
                      <a:r>
                        <a:rPr lang="en-US" sz="2000" b="1" dirty="0">
                          <a:solidFill>
                            <a:schemeClr val="bg1"/>
                          </a:solidFill>
                          <a:effectLst>
                            <a:outerShdw blurRad="38100" dist="38100" dir="2700000" algn="tl">
                              <a:srgbClr val="000000">
                                <a:alpha val="43137"/>
                              </a:srgbClr>
                            </a:outerShdw>
                          </a:effectLst>
                        </a:rPr>
                        <a:t>FC Degradation (lower)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r>
                        <a:rPr lang="en-US" sz="2000" b="1">
                          <a:solidFill>
                            <a:schemeClr val="bg1"/>
                          </a:solidFill>
                          <a:effectLst>
                            <a:outerShdw blurRad="38100" dist="38100" dir="2700000" algn="tl">
                              <a:srgbClr val="000000">
                                <a:alpha val="43137"/>
                              </a:srgbClr>
                            </a:outerShdw>
                          </a:effectLst>
                        </a:rPr>
                        <a:t>MPC-TD3 and MPC-DDPG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r>
              <a:tr h="968674">
                <a:tc>
                  <a:txBody>
                    <a:bodyPr/>
                    <a:lstStyle/>
                    <a:p>
                      <a:r>
                        <a:rPr lang="en-US" sz="2000" b="1" dirty="0">
                          <a:solidFill>
                            <a:schemeClr val="bg1"/>
                          </a:solidFill>
                          <a:effectLst>
                            <a:outerShdw blurRad="38100" dist="38100" dir="2700000" algn="tl">
                              <a:srgbClr val="000000">
                                <a:alpha val="43137"/>
                              </a:srgbClr>
                            </a:outerShdw>
                          </a:effectLst>
                        </a:rPr>
                        <a:t>Battery SOH (higher)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r>
                        <a:rPr lang="en-US" sz="2000" b="1" dirty="0">
                          <a:solidFill>
                            <a:schemeClr val="bg1"/>
                          </a:solidFill>
                          <a:effectLst>
                            <a:outerShdw blurRad="38100" dist="38100" dir="2700000" algn="tl">
                              <a:srgbClr val="000000">
                                <a:alpha val="43137"/>
                              </a:srgbClr>
                            </a:outerShdw>
                          </a:effectLst>
                        </a:rPr>
                        <a:t>MPC-TD3 (NEDC) / MPC-DDPG (WLTC)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r>
              <a:tr h="968674">
                <a:tc>
                  <a:txBody>
                    <a:bodyPr/>
                    <a:lstStyle/>
                    <a:p>
                      <a:r>
                        <a:rPr lang="en-US" sz="2000" b="1" dirty="0">
                          <a:solidFill>
                            <a:schemeClr val="bg1"/>
                          </a:solidFill>
                          <a:effectLst>
                            <a:outerShdw blurRad="38100" dist="38100" dir="2700000" algn="tl">
                              <a:srgbClr val="000000">
                                <a:alpha val="43137"/>
                              </a:srgbClr>
                            </a:outerShdw>
                          </a:effectLst>
                        </a:rPr>
                        <a:t>Final SOC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r>
                        <a:rPr lang="en-US" sz="2000" b="1" dirty="0">
                          <a:solidFill>
                            <a:schemeClr val="bg1"/>
                          </a:solidFill>
                          <a:effectLst>
                            <a:outerShdw blurRad="38100" dist="38100" dir="2700000" algn="tl">
                              <a:srgbClr val="000000">
                                <a:alpha val="43137"/>
                              </a:srgbClr>
                            </a:outerShdw>
                          </a:effectLst>
                        </a:rPr>
                        <a:t>MPC-DDPG (UDDS) / MPC-TD3 (NEDC)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r>
              <a:tr h="547512">
                <a:tc>
                  <a:txBody>
                    <a:bodyPr/>
                    <a:lstStyle/>
                    <a:p>
                      <a:r>
                        <a:rPr lang="en-US" sz="2000" b="1" dirty="0">
                          <a:solidFill>
                            <a:schemeClr val="bg1"/>
                          </a:solidFill>
                          <a:effectLst>
                            <a:outerShdw blurRad="38100" dist="38100" dir="2700000" algn="tl">
                              <a:srgbClr val="000000">
                                <a:alpha val="43137"/>
                              </a:srgbClr>
                            </a:outerShdw>
                          </a:effectLst>
                        </a:rPr>
                        <a:t>Cost (lower)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r>
                        <a:rPr lang="en-US" sz="2000" b="1" dirty="0">
                          <a:solidFill>
                            <a:schemeClr val="bg1"/>
                          </a:solidFill>
                          <a:effectLst>
                            <a:outerShdw blurRad="38100" dist="38100" dir="2700000" algn="tl">
                              <a:srgbClr val="000000">
                                <a:alpha val="43137"/>
                              </a:srgbClr>
                            </a:outerShdw>
                          </a:effectLst>
                        </a:rPr>
                        <a:t>MPC-TD3 in all 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r>
              <a:tr h="968674">
                <a:tc>
                  <a:txBody>
                    <a:bodyPr/>
                    <a:lstStyle/>
                    <a:p>
                      <a:r>
                        <a:rPr lang="en-US" sz="2000" b="1">
                          <a:solidFill>
                            <a:schemeClr val="bg1"/>
                          </a:solidFill>
                          <a:effectLst>
                            <a:outerShdw blurRad="38100" dist="38100" dir="2700000" algn="tl">
                              <a:srgbClr val="000000">
                                <a:alpha val="43137"/>
                              </a:srgbClr>
                            </a:outerShdw>
                          </a:effectLst>
                        </a:rPr>
                        <a:t>Savings compared to DP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r>
                        <a:rPr lang="en-US" sz="2000" b="1" dirty="0">
                          <a:solidFill>
                            <a:schemeClr val="bg1"/>
                          </a:solidFill>
                          <a:effectLst>
                            <a:outerShdw blurRad="38100" dist="38100" dir="2700000" algn="tl">
                              <a:srgbClr val="000000">
                                <a:alpha val="43137"/>
                              </a:srgbClr>
                            </a:outerShdw>
                          </a:effectLst>
                        </a:rPr>
                        <a:t>MPC-TD3 or MPC-DQN, but DP still remains the benchmark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r>
            </a:tbl>
          </a:graphicData>
        </a:graphic>
      </p:graphicFrame>
    </p:spTree>
    <p:extLst>
      <p:ext uri="{BB962C8B-B14F-4D97-AF65-F5344CB8AC3E}">
        <p14:creationId xmlns:p14="http://schemas.microsoft.com/office/powerpoint/2010/main" val="32092128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solidFill>
                  <a:schemeClr val="bg1"/>
                </a:solidFill>
                <a:effectLst>
                  <a:outerShdw blurRad="38100" dist="38100" dir="2700000" algn="tl">
                    <a:srgbClr val="000000">
                      <a:alpha val="43137"/>
                    </a:srgbClr>
                  </a:outerShdw>
                </a:effectLst>
              </a:rPr>
              <a:t>A controllable neural network-based method for optimal energy management of fuel cell hybrid electric vehicles</a:t>
            </a:r>
          </a:p>
        </p:txBody>
      </p:sp>
      <p:sp>
        <p:nvSpPr>
          <p:cNvPr id="3" name="Content Placeholder 2"/>
          <p:cNvSpPr>
            <a:spLocks noGrp="1"/>
          </p:cNvSpPr>
          <p:nvPr>
            <p:ph idx="1"/>
          </p:nvPr>
        </p:nvSpPr>
        <p:spPr/>
        <p:txBody>
          <a:bodyPr>
            <a:normAutofit lnSpcReduction="10000"/>
          </a:bodyPr>
          <a:lstStyle/>
          <a:p>
            <a:pPr marL="0" indent="0">
              <a:buNone/>
            </a:pPr>
            <a:r>
              <a:rPr lang="en-US" sz="2400" dirty="0">
                <a:solidFill>
                  <a:schemeClr val="bg1"/>
                </a:solidFill>
                <a:effectLst>
                  <a:outerShdw blurRad="38100" dist="38100" dir="2700000" algn="tl">
                    <a:srgbClr val="000000">
                      <a:alpha val="43137"/>
                    </a:srgbClr>
                  </a:outerShdw>
                </a:effectLst>
              </a:rPr>
              <a:t>Scientists: Bo Liu </a:t>
            </a:r>
            <a:r>
              <a:rPr lang="en-US" sz="2400" dirty="0" smtClean="0">
                <a:solidFill>
                  <a:schemeClr val="bg1"/>
                </a:solidFill>
                <a:effectLst>
                  <a:outerShdw blurRad="38100" dist="38100" dir="2700000" algn="tl">
                    <a:srgbClr val="000000">
                      <a:alpha val="43137"/>
                    </a:srgbClr>
                  </a:outerShdw>
                </a:effectLst>
              </a:rPr>
              <a:t>, </a:t>
            </a:r>
            <a:r>
              <a:rPr lang="en-US" sz="2400" dirty="0" err="1">
                <a:solidFill>
                  <a:schemeClr val="bg1"/>
                </a:solidFill>
                <a:effectLst>
                  <a:outerShdw blurRad="38100" dist="38100" dir="2700000" algn="tl">
                    <a:srgbClr val="000000">
                      <a:alpha val="43137"/>
                    </a:srgbClr>
                  </a:outerShdw>
                </a:effectLst>
              </a:rPr>
              <a:t>Xiaodong</a:t>
            </a:r>
            <a:r>
              <a:rPr lang="en-US" sz="2400" dirty="0">
                <a:solidFill>
                  <a:schemeClr val="bg1"/>
                </a:solidFill>
                <a:effectLst>
                  <a:outerShdw blurRad="38100" dist="38100" dir="2700000" algn="tl">
                    <a:srgbClr val="000000">
                      <a:alpha val="43137"/>
                    </a:srgbClr>
                  </a:outerShdw>
                </a:effectLst>
              </a:rPr>
              <a:t> Wei </a:t>
            </a:r>
            <a:r>
              <a:rPr lang="en-US" sz="2400" dirty="0" smtClean="0">
                <a:solidFill>
                  <a:schemeClr val="bg1"/>
                </a:solidFill>
                <a:effectLst>
                  <a:outerShdw blurRad="38100" dist="38100" dir="2700000" algn="tl">
                    <a:srgbClr val="000000">
                      <a:alpha val="43137"/>
                    </a:srgbClr>
                  </a:outerShdw>
                </a:effectLst>
              </a:rPr>
              <a:t>, </a:t>
            </a:r>
            <a:r>
              <a:rPr lang="en-US" sz="2400" dirty="0">
                <a:solidFill>
                  <a:schemeClr val="bg1"/>
                </a:solidFill>
                <a:effectLst>
                  <a:outerShdw blurRad="38100" dist="38100" dir="2700000" algn="tl">
                    <a:srgbClr val="000000">
                      <a:alpha val="43137"/>
                    </a:srgbClr>
                  </a:outerShdw>
                </a:effectLst>
              </a:rPr>
              <a:t>Chao Sun </a:t>
            </a:r>
            <a:r>
              <a:rPr lang="en-US" sz="2400" dirty="0" smtClean="0">
                <a:solidFill>
                  <a:schemeClr val="bg1"/>
                </a:solidFill>
                <a:effectLst>
                  <a:outerShdw blurRad="38100" dist="38100" dir="2700000" algn="tl">
                    <a:srgbClr val="000000">
                      <a:alpha val="43137"/>
                    </a:srgbClr>
                  </a:outerShdw>
                </a:effectLst>
              </a:rPr>
              <a:t>, </a:t>
            </a:r>
            <a:r>
              <a:rPr lang="en-US" sz="2400" dirty="0">
                <a:solidFill>
                  <a:schemeClr val="bg1"/>
                </a:solidFill>
                <a:effectLst>
                  <a:outerShdw blurRad="38100" dist="38100" dir="2700000" algn="tl">
                    <a:srgbClr val="000000">
                      <a:alpha val="43137"/>
                    </a:srgbClr>
                  </a:outerShdw>
                </a:effectLst>
              </a:rPr>
              <a:t>Bo Wang </a:t>
            </a:r>
            <a:r>
              <a:rPr lang="en-US" sz="2400" dirty="0" smtClean="0">
                <a:solidFill>
                  <a:schemeClr val="bg1"/>
                </a:solidFill>
                <a:effectLst>
                  <a:outerShdw blurRad="38100" dist="38100" dir="2700000" algn="tl">
                    <a:srgbClr val="000000">
                      <a:alpha val="43137"/>
                    </a:srgbClr>
                  </a:outerShdw>
                </a:effectLst>
              </a:rPr>
              <a:t>, </a:t>
            </a:r>
            <a:r>
              <a:rPr lang="en-US" sz="2400" dirty="0" err="1">
                <a:solidFill>
                  <a:schemeClr val="bg1"/>
                </a:solidFill>
                <a:effectLst>
                  <a:outerShdw blurRad="38100" dist="38100" dir="2700000" algn="tl">
                    <a:srgbClr val="000000">
                      <a:alpha val="43137"/>
                    </a:srgbClr>
                  </a:outerShdw>
                </a:effectLst>
              </a:rPr>
              <a:t>Weiwei</a:t>
            </a:r>
            <a:r>
              <a:rPr lang="en-US" sz="2400" dirty="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Huo</a:t>
            </a:r>
            <a:endParaRPr lang="en-US" sz="2400" dirty="0" smtClean="0">
              <a:solidFill>
                <a:schemeClr val="bg1"/>
              </a:solidFill>
              <a:effectLst>
                <a:outerShdw blurRad="38100" dist="38100" dir="2700000" algn="tl">
                  <a:srgbClr val="000000">
                    <a:alpha val="43137"/>
                  </a:srgbClr>
                </a:outerShdw>
              </a:effectLst>
            </a:endParaRPr>
          </a:p>
          <a:p>
            <a:pPr marL="0" indent="0">
              <a:buNone/>
            </a:pPr>
            <a:endParaRPr lang="en-US" sz="2400" dirty="0" smtClean="0">
              <a:solidFill>
                <a:schemeClr val="bg1"/>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This </a:t>
            </a:r>
            <a:r>
              <a:rPr lang="en-US" sz="2400" b="1" dirty="0">
                <a:solidFill>
                  <a:schemeClr val="bg1"/>
                </a:solidFill>
                <a:effectLst>
                  <a:outerShdw blurRad="38100" dist="38100" dir="2700000" algn="tl">
                    <a:srgbClr val="000000">
                      <a:alpha val="43137"/>
                    </a:srgbClr>
                  </a:outerShdw>
                </a:effectLst>
              </a:rPr>
              <a:t>paper proposes a flexible and controllable neural network-based energy management strategy for fuel cell hybrid electric vehicles. By introducing an adjustable target variable inspired by the ECMS approach, the proposed method enables real-time control and adaptation to varying driving conditions. Simulation results show that the shooting neural classifier achieves 99.7% fuel optimality of dynamic programming, while the adaptive classifier outperforms the adaptive ECMS in fuel economy across different scenarios.</a:t>
            </a:r>
          </a:p>
        </p:txBody>
      </p:sp>
    </p:spTree>
    <p:extLst>
      <p:ext uri="{BB962C8B-B14F-4D97-AF65-F5344CB8AC3E}">
        <p14:creationId xmlns:p14="http://schemas.microsoft.com/office/powerpoint/2010/main" val="7792172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DATA THAT THEY USED FOR TEST AND TRAINING</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sz="2400" b="1" dirty="0">
                <a:solidFill>
                  <a:schemeClr val="bg1"/>
                </a:solidFill>
                <a:effectLst>
                  <a:outerShdw blurRad="38100" dist="38100" dir="2700000" algn="tl">
                    <a:srgbClr val="000000">
                      <a:alpha val="43137"/>
                    </a:srgbClr>
                  </a:outerShdw>
                </a:effectLst>
              </a:rPr>
              <a:t>The data were derived from Dynamic Programming (DP) optimization on 15 standardized driving cycles, including</a:t>
            </a:r>
            <a:r>
              <a:rPr lang="en-US" sz="2400" b="1" dirty="0" smtClean="0">
                <a:solidFill>
                  <a:schemeClr val="bg1"/>
                </a:solidFill>
                <a:effectLst>
                  <a:outerShdw blurRad="38100" dist="38100" dir="2700000" algn="tl">
                    <a:srgbClr val="000000">
                      <a:alpha val="43137"/>
                    </a:srgbClr>
                  </a:outerShdw>
                </a:effectLst>
              </a:rPr>
              <a:t>:</a:t>
            </a:r>
            <a:endParaRPr lang="el-GR" sz="2400" b="1" dirty="0" smtClean="0">
              <a:solidFill>
                <a:schemeClr val="bg1"/>
              </a:solidFill>
              <a:effectLst>
                <a:outerShdw blurRad="38100" dist="38100" dir="2700000" algn="tl">
                  <a:srgbClr val="000000">
                    <a:alpha val="43137"/>
                  </a:srgbClr>
                </a:outerShdw>
              </a:effectLst>
            </a:endParaRPr>
          </a:p>
          <a:p>
            <a:pPr marL="0" indent="0">
              <a:buNone/>
            </a:pPr>
            <a:r>
              <a:rPr lang="el-GR" sz="2400" b="1" dirty="0" smtClean="0">
                <a:solidFill>
                  <a:srgbClr val="92D050"/>
                </a:solidFill>
                <a:effectLst>
                  <a:outerShdw blurRad="38100" dist="38100" dir="2700000" algn="tl">
                    <a:srgbClr val="000000">
                      <a:alpha val="43137"/>
                    </a:srgbClr>
                  </a:outerShdw>
                </a:effectLst>
              </a:rPr>
              <a:t>1) </a:t>
            </a:r>
            <a:r>
              <a:rPr lang="en-US" sz="2400" b="1" dirty="0" smtClean="0">
                <a:solidFill>
                  <a:srgbClr val="92D050"/>
                </a:solidFill>
                <a:effectLst>
                  <a:outerShdw blurRad="38100" dist="38100" dir="2700000" algn="tl">
                    <a:srgbClr val="000000">
                      <a:alpha val="43137"/>
                    </a:srgbClr>
                  </a:outerShdw>
                </a:effectLst>
              </a:rPr>
              <a:t>CCBC </a:t>
            </a:r>
            <a:r>
              <a:rPr lang="en-US" sz="2400" b="1" dirty="0">
                <a:solidFill>
                  <a:srgbClr val="92D050"/>
                </a:solidFill>
                <a:effectLst>
                  <a:outerShdw blurRad="38100" dist="38100" dir="2700000" algn="tl">
                    <a:srgbClr val="000000">
                      <a:alpha val="43137"/>
                    </a:srgbClr>
                  </a:outerShdw>
                </a:effectLst>
              </a:rPr>
              <a:t>– China City Bus </a:t>
            </a:r>
            <a:r>
              <a:rPr lang="en-US" sz="2400" b="1" dirty="0" smtClean="0">
                <a:solidFill>
                  <a:srgbClr val="92D050"/>
                </a:solidFill>
                <a:effectLst>
                  <a:outerShdw blurRad="38100" dist="38100" dir="2700000" algn="tl">
                    <a:srgbClr val="000000">
                      <a:alpha val="43137"/>
                    </a:srgbClr>
                  </a:outerShdw>
                </a:effectLst>
              </a:rPr>
              <a:t>Cycle</a:t>
            </a:r>
            <a:endParaRPr lang="el-GR" sz="2400" b="1" dirty="0" smtClean="0">
              <a:solidFill>
                <a:srgbClr val="92D050"/>
              </a:solidFill>
              <a:effectLst>
                <a:outerShdw blurRad="38100" dist="38100" dir="2700000" algn="tl">
                  <a:srgbClr val="000000">
                    <a:alpha val="43137"/>
                  </a:srgbClr>
                </a:outerShdw>
              </a:effectLst>
            </a:endParaRPr>
          </a:p>
          <a:p>
            <a:pPr marL="0" indent="0">
              <a:buNone/>
            </a:pPr>
            <a:r>
              <a:rPr lang="el-GR" sz="2400" b="1" dirty="0" smtClean="0">
                <a:solidFill>
                  <a:srgbClr val="92D050"/>
                </a:solidFill>
                <a:effectLst>
                  <a:outerShdw blurRad="38100" dist="38100" dir="2700000" algn="tl">
                    <a:srgbClr val="000000">
                      <a:alpha val="43137"/>
                    </a:srgbClr>
                  </a:outerShdw>
                </a:effectLst>
              </a:rPr>
              <a:t>2) </a:t>
            </a:r>
            <a:r>
              <a:rPr lang="en-US" sz="2400" b="1" dirty="0" smtClean="0">
                <a:solidFill>
                  <a:srgbClr val="92D050"/>
                </a:solidFill>
                <a:effectLst>
                  <a:outerShdw blurRad="38100" dist="38100" dir="2700000" algn="tl">
                    <a:srgbClr val="000000">
                      <a:alpha val="43137"/>
                    </a:srgbClr>
                  </a:outerShdw>
                </a:effectLst>
              </a:rPr>
              <a:t>CHTC-B/C </a:t>
            </a:r>
            <a:r>
              <a:rPr lang="en-US" sz="2400" b="1" dirty="0">
                <a:solidFill>
                  <a:srgbClr val="92D050"/>
                </a:solidFill>
                <a:effectLst>
                  <a:outerShdw blurRad="38100" dist="38100" dir="2700000" algn="tl">
                    <a:srgbClr val="000000">
                      <a:alpha val="43137"/>
                    </a:srgbClr>
                  </a:outerShdw>
                </a:effectLst>
              </a:rPr>
              <a:t>– Chinese cycles for heavy </a:t>
            </a:r>
            <a:r>
              <a:rPr lang="en-US" sz="2400" b="1" dirty="0" smtClean="0">
                <a:solidFill>
                  <a:srgbClr val="92D050"/>
                </a:solidFill>
                <a:effectLst>
                  <a:outerShdw blurRad="38100" dist="38100" dir="2700000" algn="tl">
                    <a:srgbClr val="000000">
                      <a:alpha val="43137"/>
                    </a:srgbClr>
                  </a:outerShdw>
                </a:effectLst>
              </a:rPr>
              <a:t>vehicles</a:t>
            </a:r>
            <a:endParaRPr lang="el-GR" sz="2400" b="1" dirty="0" smtClean="0">
              <a:solidFill>
                <a:srgbClr val="92D050"/>
              </a:solidFill>
              <a:effectLst>
                <a:outerShdw blurRad="38100" dist="38100" dir="2700000" algn="tl">
                  <a:srgbClr val="000000">
                    <a:alpha val="43137"/>
                  </a:srgbClr>
                </a:outerShdw>
              </a:effectLst>
            </a:endParaRPr>
          </a:p>
          <a:p>
            <a:pPr marL="0" indent="0">
              <a:buNone/>
            </a:pPr>
            <a:r>
              <a:rPr lang="el-GR" sz="2400" b="1" dirty="0" smtClean="0">
                <a:solidFill>
                  <a:srgbClr val="92D050"/>
                </a:solidFill>
                <a:effectLst>
                  <a:outerShdw blurRad="38100" dist="38100" dir="2700000" algn="tl">
                    <a:srgbClr val="000000">
                      <a:alpha val="43137"/>
                    </a:srgbClr>
                  </a:outerShdw>
                </a:effectLst>
              </a:rPr>
              <a:t>3) </a:t>
            </a:r>
            <a:r>
              <a:rPr lang="en-US" sz="2400" b="1" dirty="0" smtClean="0">
                <a:solidFill>
                  <a:srgbClr val="92D050"/>
                </a:solidFill>
                <a:effectLst>
                  <a:outerShdw blurRad="38100" dist="38100" dir="2700000" algn="tl">
                    <a:srgbClr val="000000">
                      <a:alpha val="43137"/>
                    </a:srgbClr>
                  </a:outerShdw>
                </a:effectLst>
              </a:rPr>
              <a:t>CLTC-C </a:t>
            </a:r>
            <a:r>
              <a:rPr lang="en-US" sz="2400" b="1" dirty="0">
                <a:solidFill>
                  <a:srgbClr val="92D050"/>
                </a:solidFill>
                <a:effectLst>
                  <a:outerShdw blurRad="38100" dist="38100" dir="2700000" algn="tl">
                    <a:srgbClr val="000000">
                      <a:alpha val="43137"/>
                    </a:srgbClr>
                  </a:outerShdw>
                </a:effectLst>
              </a:rPr>
              <a:t>/ CLTC-P – China Light-duty Commercial &amp; </a:t>
            </a:r>
            <a:r>
              <a:rPr lang="en-US" sz="2400" b="1" dirty="0" smtClean="0">
                <a:solidFill>
                  <a:srgbClr val="92D050"/>
                </a:solidFill>
                <a:effectLst>
                  <a:outerShdw blurRad="38100" dist="38100" dir="2700000" algn="tl">
                    <a:srgbClr val="000000">
                      <a:alpha val="43137"/>
                    </a:srgbClr>
                  </a:outerShdw>
                </a:effectLst>
              </a:rPr>
              <a:t>Passenger</a:t>
            </a:r>
            <a:endParaRPr lang="el-GR" sz="2400" b="1" dirty="0" smtClean="0">
              <a:solidFill>
                <a:srgbClr val="92D050"/>
              </a:solidFill>
              <a:effectLst>
                <a:outerShdw blurRad="38100" dist="38100" dir="2700000" algn="tl">
                  <a:srgbClr val="000000">
                    <a:alpha val="43137"/>
                  </a:srgbClr>
                </a:outerShdw>
              </a:effectLst>
            </a:endParaRPr>
          </a:p>
          <a:p>
            <a:pPr marL="0" indent="0">
              <a:buNone/>
            </a:pPr>
            <a:r>
              <a:rPr lang="el-GR" sz="2400" b="1" dirty="0" smtClean="0">
                <a:solidFill>
                  <a:srgbClr val="92D050"/>
                </a:solidFill>
                <a:effectLst>
                  <a:outerShdw blurRad="38100" dist="38100" dir="2700000" algn="tl">
                    <a:srgbClr val="000000">
                      <a:alpha val="43137"/>
                    </a:srgbClr>
                  </a:outerShdw>
                </a:effectLst>
              </a:rPr>
              <a:t>4) </a:t>
            </a:r>
            <a:r>
              <a:rPr lang="en-US" sz="2400" b="1" dirty="0" smtClean="0">
                <a:solidFill>
                  <a:srgbClr val="92D050"/>
                </a:solidFill>
                <a:effectLst>
                  <a:outerShdw blurRad="38100" dist="38100" dir="2700000" algn="tl">
                    <a:srgbClr val="000000">
                      <a:alpha val="43137"/>
                    </a:srgbClr>
                  </a:outerShdw>
                </a:effectLst>
              </a:rPr>
              <a:t>HWFET </a:t>
            </a:r>
            <a:r>
              <a:rPr lang="en-US" sz="2400" b="1" dirty="0">
                <a:solidFill>
                  <a:srgbClr val="92D050"/>
                </a:solidFill>
                <a:effectLst>
                  <a:outerShdw blurRad="38100" dist="38100" dir="2700000" algn="tl">
                    <a:srgbClr val="000000">
                      <a:alpha val="43137"/>
                    </a:srgbClr>
                  </a:outerShdw>
                </a:effectLst>
              </a:rPr>
              <a:t>– Highway Fuel Economy </a:t>
            </a:r>
            <a:r>
              <a:rPr lang="en-US" sz="2400" b="1" dirty="0" smtClean="0">
                <a:solidFill>
                  <a:srgbClr val="92D050"/>
                </a:solidFill>
                <a:effectLst>
                  <a:outerShdw blurRad="38100" dist="38100" dir="2700000" algn="tl">
                    <a:srgbClr val="000000">
                      <a:alpha val="43137"/>
                    </a:srgbClr>
                  </a:outerShdw>
                </a:effectLst>
              </a:rPr>
              <a:t>Test</a:t>
            </a:r>
            <a:endParaRPr lang="el-GR" sz="2400" b="1" dirty="0" smtClean="0">
              <a:solidFill>
                <a:srgbClr val="92D050"/>
              </a:solidFill>
              <a:effectLst>
                <a:outerShdw blurRad="38100" dist="38100" dir="2700000" algn="tl">
                  <a:srgbClr val="000000">
                    <a:alpha val="43137"/>
                  </a:srgbClr>
                </a:outerShdw>
              </a:effectLst>
            </a:endParaRPr>
          </a:p>
          <a:p>
            <a:pPr marL="0" indent="0">
              <a:buNone/>
            </a:pPr>
            <a:r>
              <a:rPr lang="el-GR" sz="2400" b="1" dirty="0" smtClean="0">
                <a:solidFill>
                  <a:srgbClr val="92D050"/>
                </a:solidFill>
                <a:effectLst>
                  <a:outerShdw blurRad="38100" dist="38100" dir="2700000" algn="tl">
                    <a:srgbClr val="000000">
                      <a:alpha val="43137"/>
                    </a:srgbClr>
                  </a:outerShdw>
                </a:effectLst>
              </a:rPr>
              <a:t>5) </a:t>
            </a:r>
            <a:r>
              <a:rPr lang="en-US" sz="2400" b="1" dirty="0" smtClean="0">
                <a:solidFill>
                  <a:srgbClr val="92D050"/>
                </a:solidFill>
                <a:effectLst>
                  <a:outerShdw blurRad="38100" dist="38100" dir="2700000" algn="tl">
                    <a:srgbClr val="000000">
                      <a:alpha val="43137"/>
                    </a:srgbClr>
                  </a:outerShdw>
                </a:effectLst>
              </a:rPr>
              <a:t>JE05 </a:t>
            </a:r>
            <a:r>
              <a:rPr lang="en-US" sz="2400" b="1" dirty="0">
                <a:solidFill>
                  <a:srgbClr val="92D050"/>
                </a:solidFill>
                <a:effectLst>
                  <a:outerShdw blurRad="38100" dist="38100" dir="2700000" algn="tl">
                    <a:srgbClr val="000000">
                      <a:alpha val="43137"/>
                    </a:srgbClr>
                  </a:outerShdw>
                </a:effectLst>
              </a:rPr>
              <a:t>/ JP1015 – Japanese </a:t>
            </a:r>
            <a:r>
              <a:rPr lang="en-US" sz="2400" b="1" dirty="0" smtClean="0">
                <a:solidFill>
                  <a:srgbClr val="92D050"/>
                </a:solidFill>
                <a:effectLst>
                  <a:outerShdw blurRad="38100" dist="38100" dir="2700000" algn="tl">
                    <a:srgbClr val="000000">
                      <a:alpha val="43137"/>
                    </a:srgbClr>
                  </a:outerShdw>
                </a:effectLst>
              </a:rPr>
              <a:t>cycles</a:t>
            </a:r>
            <a:endParaRPr lang="el-GR" sz="2400" b="1" dirty="0" smtClean="0">
              <a:solidFill>
                <a:srgbClr val="92D050"/>
              </a:solidFill>
              <a:effectLst>
                <a:outerShdw blurRad="38100" dist="38100" dir="2700000" algn="tl">
                  <a:srgbClr val="000000">
                    <a:alpha val="43137"/>
                  </a:srgbClr>
                </a:outerShdw>
              </a:effectLst>
            </a:endParaRPr>
          </a:p>
          <a:p>
            <a:pPr marL="0" indent="0">
              <a:buNone/>
            </a:pPr>
            <a:r>
              <a:rPr lang="el-GR" sz="2400" b="1" dirty="0" smtClean="0">
                <a:solidFill>
                  <a:srgbClr val="92D050"/>
                </a:solidFill>
                <a:effectLst>
                  <a:outerShdw blurRad="38100" dist="38100" dir="2700000" algn="tl">
                    <a:srgbClr val="000000">
                      <a:alpha val="43137"/>
                    </a:srgbClr>
                  </a:outerShdw>
                </a:effectLst>
              </a:rPr>
              <a:t>6) </a:t>
            </a:r>
            <a:r>
              <a:rPr lang="en-US" sz="2400" b="1" dirty="0" smtClean="0">
                <a:solidFill>
                  <a:srgbClr val="92D050"/>
                </a:solidFill>
                <a:effectLst>
                  <a:outerShdw blurRad="38100" dist="38100" dir="2700000" algn="tl">
                    <a:srgbClr val="000000">
                      <a:alpha val="43137"/>
                    </a:srgbClr>
                  </a:outerShdw>
                </a:effectLst>
              </a:rPr>
              <a:t>NYCC </a:t>
            </a:r>
            <a:r>
              <a:rPr lang="en-US" sz="2400" b="1" dirty="0">
                <a:solidFill>
                  <a:srgbClr val="92D050"/>
                </a:solidFill>
                <a:effectLst>
                  <a:outerShdw blurRad="38100" dist="38100" dir="2700000" algn="tl">
                    <a:srgbClr val="000000">
                      <a:alpha val="43137"/>
                    </a:srgbClr>
                  </a:outerShdw>
                </a:effectLst>
              </a:rPr>
              <a:t>/ MBC – New York City, Manhattan </a:t>
            </a:r>
            <a:r>
              <a:rPr lang="en-US" sz="2400" b="1" dirty="0" smtClean="0">
                <a:solidFill>
                  <a:srgbClr val="92D050"/>
                </a:solidFill>
                <a:effectLst>
                  <a:outerShdw blurRad="38100" dist="38100" dir="2700000" algn="tl">
                    <a:srgbClr val="000000">
                      <a:alpha val="43137"/>
                    </a:srgbClr>
                  </a:outerShdw>
                </a:effectLst>
              </a:rPr>
              <a:t>Bus</a:t>
            </a:r>
            <a:endParaRPr lang="el-GR" sz="2400" b="1" dirty="0" smtClean="0">
              <a:solidFill>
                <a:srgbClr val="92D050"/>
              </a:solidFill>
              <a:effectLst>
                <a:outerShdw blurRad="38100" dist="38100" dir="2700000" algn="tl">
                  <a:srgbClr val="000000">
                    <a:alpha val="43137"/>
                  </a:srgbClr>
                </a:outerShdw>
              </a:effectLst>
            </a:endParaRPr>
          </a:p>
          <a:p>
            <a:pPr marL="0" indent="0">
              <a:buNone/>
            </a:pPr>
            <a:r>
              <a:rPr lang="el-GR" sz="2400" b="1" dirty="0" smtClean="0">
                <a:solidFill>
                  <a:srgbClr val="92D050"/>
                </a:solidFill>
                <a:effectLst>
                  <a:outerShdw blurRad="38100" dist="38100" dir="2700000" algn="tl">
                    <a:srgbClr val="000000">
                      <a:alpha val="43137"/>
                    </a:srgbClr>
                  </a:outerShdw>
                </a:effectLst>
              </a:rPr>
              <a:t>7) </a:t>
            </a:r>
            <a:r>
              <a:rPr lang="en-US" sz="2400" b="1" dirty="0" smtClean="0">
                <a:solidFill>
                  <a:srgbClr val="92D050"/>
                </a:solidFill>
                <a:effectLst>
                  <a:outerShdw blurRad="38100" dist="38100" dir="2700000" algn="tl">
                    <a:srgbClr val="000000">
                      <a:alpha val="43137"/>
                    </a:srgbClr>
                  </a:outerShdw>
                </a:effectLst>
              </a:rPr>
              <a:t>WLTC-1/2/3a </a:t>
            </a:r>
            <a:r>
              <a:rPr lang="en-US" sz="2400" b="1" dirty="0">
                <a:solidFill>
                  <a:srgbClr val="92D050"/>
                </a:solidFill>
                <a:effectLst>
                  <a:outerShdw blurRad="38100" dist="38100" dir="2700000" algn="tl">
                    <a:srgbClr val="000000">
                      <a:alpha val="43137"/>
                    </a:srgbClr>
                  </a:outerShdw>
                </a:effectLst>
              </a:rPr>
              <a:t>– Worldwide Harmonized Light Vehicles Test Cycles (WLTC</a:t>
            </a:r>
            <a:r>
              <a:rPr lang="en-US" sz="2400" b="1" dirty="0" smtClean="0">
                <a:solidFill>
                  <a:srgbClr val="92D050"/>
                </a:solidFill>
                <a:effectLst>
                  <a:outerShdw blurRad="38100" dist="38100" dir="2700000" algn="tl">
                    <a:srgbClr val="000000">
                      <a:alpha val="43137"/>
                    </a:srgbClr>
                  </a:outerShdw>
                </a:effectLst>
              </a:rPr>
              <a:t>)</a:t>
            </a:r>
            <a:endParaRPr lang="el-GR" sz="2400" b="1" dirty="0" smtClean="0">
              <a:solidFill>
                <a:srgbClr val="92D050"/>
              </a:solidFill>
              <a:effectLst>
                <a:outerShdw blurRad="38100" dist="38100" dir="2700000" algn="tl">
                  <a:srgbClr val="000000">
                    <a:alpha val="43137"/>
                  </a:srgbClr>
                </a:outerShdw>
              </a:effectLst>
            </a:endParaRPr>
          </a:p>
          <a:p>
            <a:pPr marL="0" indent="0">
              <a:buNone/>
            </a:pPr>
            <a:r>
              <a:rPr lang="el-GR" sz="2400" b="1" dirty="0" smtClean="0">
                <a:solidFill>
                  <a:srgbClr val="92D050"/>
                </a:solidFill>
                <a:effectLst>
                  <a:outerShdw blurRad="38100" dist="38100" dir="2700000" algn="tl">
                    <a:srgbClr val="000000">
                      <a:alpha val="43137"/>
                    </a:srgbClr>
                  </a:outerShdw>
                </a:effectLst>
              </a:rPr>
              <a:t>7) </a:t>
            </a:r>
            <a:r>
              <a:rPr lang="en-US" sz="2400" b="1" dirty="0" smtClean="0">
                <a:solidFill>
                  <a:srgbClr val="92D050"/>
                </a:solidFill>
                <a:effectLst>
                  <a:outerShdw blurRad="38100" dist="38100" dir="2700000" algn="tl">
                    <a:srgbClr val="000000">
                      <a:alpha val="43137"/>
                    </a:srgbClr>
                  </a:outerShdw>
                </a:effectLst>
              </a:rPr>
              <a:t>WVUCITY </a:t>
            </a:r>
            <a:r>
              <a:rPr lang="en-US" sz="2400" b="1" dirty="0">
                <a:solidFill>
                  <a:srgbClr val="92D050"/>
                </a:solidFill>
                <a:effectLst>
                  <a:outerShdw blurRad="38100" dist="38100" dir="2700000" algn="tl">
                    <a:srgbClr val="000000">
                      <a:alpha val="43137"/>
                    </a:srgbClr>
                  </a:outerShdw>
                </a:effectLst>
              </a:rPr>
              <a:t>/ WVUSUB – Cycles from West Virginia </a:t>
            </a:r>
            <a:r>
              <a:rPr lang="en-US" sz="2400" b="1" dirty="0" smtClean="0">
                <a:solidFill>
                  <a:srgbClr val="92D050"/>
                </a:solidFill>
                <a:effectLst>
                  <a:outerShdw blurRad="38100" dist="38100" dir="2700000" algn="tl">
                    <a:srgbClr val="000000">
                      <a:alpha val="43137"/>
                    </a:srgbClr>
                  </a:outerShdw>
                </a:effectLst>
              </a:rPr>
              <a:t>University</a:t>
            </a:r>
            <a:endParaRPr lang="el-GR" sz="2400" b="1" dirty="0" smtClean="0">
              <a:solidFill>
                <a:srgbClr val="92D050"/>
              </a:solidFill>
              <a:effectLst>
                <a:outerShdw blurRad="38100" dist="38100" dir="2700000" algn="tl">
                  <a:srgbClr val="000000">
                    <a:alpha val="43137"/>
                  </a:srgbClr>
                </a:outerShdw>
              </a:effectLst>
            </a:endParaRPr>
          </a:p>
          <a:p>
            <a:pPr marL="0" indent="0">
              <a:buNone/>
            </a:pPr>
            <a:r>
              <a:rPr lang="en-US" sz="2400" b="1" dirty="0" smtClean="0">
                <a:solidFill>
                  <a:srgbClr val="92D050"/>
                </a:solidFill>
                <a:effectLst>
                  <a:outerShdw blurRad="38100" dist="38100" dir="2700000" algn="tl">
                    <a:srgbClr val="000000">
                      <a:alpha val="43137"/>
                    </a:srgbClr>
                  </a:outerShdw>
                </a:effectLst>
              </a:rPr>
              <a:t>The </a:t>
            </a:r>
            <a:r>
              <a:rPr lang="en-US" sz="2400" b="1" dirty="0">
                <a:solidFill>
                  <a:srgbClr val="92D050"/>
                </a:solidFill>
                <a:effectLst>
                  <a:outerShdw blurRad="38100" dist="38100" dir="2700000" algn="tl">
                    <a:srgbClr val="000000">
                      <a:alpha val="43137"/>
                    </a:srgbClr>
                  </a:outerShdw>
                </a:effectLst>
              </a:rPr>
              <a:t>data encompass urban, suburban, and highway conditions, realistically covering diverse driving profiles.</a:t>
            </a:r>
          </a:p>
        </p:txBody>
      </p:sp>
    </p:spTree>
    <p:extLst>
      <p:ext uri="{BB962C8B-B14F-4D97-AF65-F5344CB8AC3E}">
        <p14:creationId xmlns:p14="http://schemas.microsoft.com/office/powerpoint/2010/main" val="21471750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HOW THEY CREATE THE DATASET</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marL="0" indent="0">
              <a:buNone/>
            </a:pPr>
            <a:r>
              <a:rPr lang="en-US" sz="2400" b="1" dirty="0">
                <a:solidFill>
                  <a:schemeClr val="bg1"/>
                </a:solidFill>
                <a:effectLst>
                  <a:outerShdw blurRad="38100" dist="38100" dir="2700000" algn="tl">
                    <a:srgbClr val="000000">
                      <a:alpha val="43137"/>
                    </a:srgbClr>
                  </a:outerShdw>
                </a:effectLst>
              </a:rPr>
              <a:t>A vehicle FCHEV model in ADVISOR (MATLAB/Simulink) was used</a:t>
            </a:r>
            <a:r>
              <a:rPr lang="en-US" sz="2400" b="1" dirty="0" smtClean="0">
                <a:solidFill>
                  <a:schemeClr val="bg1"/>
                </a:solidFill>
                <a:effectLst>
                  <a:outerShdw blurRad="38100" dist="38100" dir="2700000" algn="tl">
                    <a:srgbClr val="000000">
                      <a:alpha val="43137"/>
                    </a:srgbClr>
                  </a:outerShdw>
                </a:effectLst>
              </a:rPr>
              <a:t>.</a:t>
            </a:r>
            <a:endParaRPr lang="el-GR" sz="2400" b="1" dirty="0" smtClean="0">
              <a:solidFill>
                <a:schemeClr val="bg1"/>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The </a:t>
            </a:r>
            <a:r>
              <a:rPr lang="en-US" sz="2400" b="1" dirty="0">
                <a:solidFill>
                  <a:schemeClr val="bg1"/>
                </a:solidFill>
                <a:effectLst>
                  <a:outerShdw blurRad="38100" dist="38100" dir="2700000" algn="tl">
                    <a:srgbClr val="000000">
                      <a:alpha val="43137"/>
                    </a:srgbClr>
                  </a:outerShdw>
                </a:effectLst>
              </a:rPr>
              <a:t>optimal consumption strategy for each cycle was determined using DP</a:t>
            </a:r>
            <a:r>
              <a:rPr lang="en-US" sz="2400" b="1" dirty="0" smtClean="0">
                <a:solidFill>
                  <a:schemeClr val="bg1"/>
                </a:solidFill>
                <a:effectLst>
                  <a:outerShdw blurRad="38100" dist="38100" dir="2700000" algn="tl">
                    <a:srgbClr val="000000">
                      <a:alpha val="43137"/>
                    </a:srgbClr>
                  </a:outerShdw>
                </a:effectLst>
              </a:rPr>
              <a:t>.</a:t>
            </a:r>
            <a:r>
              <a:rPr lang="el-GR" sz="2400" b="1" dirty="0" smtClean="0">
                <a:solidFill>
                  <a:schemeClr val="bg1"/>
                </a:solidFill>
                <a:effectLst>
                  <a:outerShdw blurRad="38100" dist="38100" dir="2700000" algn="tl">
                    <a:srgbClr val="000000">
                      <a:alpha val="43137"/>
                    </a:srgbClr>
                  </a:outerShdw>
                </a:effectLst>
              </a:rPr>
              <a:t> </a:t>
            </a:r>
          </a:p>
          <a:p>
            <a:pPr marL="0" indent="0">
              <a:buNone/>
            </a:pPr>
            <a:r>
              <a:rPr lang="en-US" sz="2400" b="1" dirty="0" smtClean="0">
                <a:solidFill>
                  <a:schemeClr val="bg1"/>
                </a:solidFill>
                <a:effectLst>
                  <a:outerShdw blurRad="38100" dist="38100" dir="2700000" algn="tl">
                    <a:srgbClr val="000000">
                      <a:alpha val="43137"/>
                    </a:srgbClr>
                  </a:outerShdw>
                </a:effectLst>
              </a:rPr>
              <a:t>The </a:t>
            </a:r>
            <a:r>
              <a:rPr lang="en-US" sz="2400" b="1" dirty="0">
                <a:solidFill>
                  <a:schemeClr val="bg1"/>
                </a:solidFill>
                <a:effectLst>
                  <a:outerShdw blurRad="38100" dist="38100" dir="2700000" algn="tl">
                    <a:srgbClr val="000000">
                      <a:alpha val="43137"/>
                    </a:srgbClr>
                  </a:outerShdw>
                </a:effectLst>
              </a:rPr>
              <a:t>results (</a:t>
            </a:r>
            <a:r>
              <a:rPr lang="en-US" sz="2400" b="1" dirty="0" err="1">
                <a:solidFill>
                  <a:schemeClr val="bg1"/>
                </a:solidFill>
                <a:effectLst>
                  <a:outerShdw blurRad="38100" dist="38100" dir="2700000" algn="tl">
                    <a:srgbClr val="000000">
                      <a:alpha val="43137"/>
                    </a:srgbClr>
                  </a:outerShdw>
                </a:effectLst>
              </a:rPr>
              <a:t>SoC</a:t>
            </a:r>
            <a:r>
              <a:rPr lang="en-US" sz="2400" b="1" dirty="0">
                <a:solidFill>
                  <a:schemeClr val="bg1"/>
                </a:solidFill>
                <a:effectLst>
                  <a:outerShdw blurRad="38100" dist="38100" dir="2700000" algn="tl">
                    <a:srgbClr val="000000">
                      <a:alpha val="43137"/>
                    </a:srgbClr>
                  </a:outerShdw>
                </a:effectLst>
              </a:rPr>
              <a:t>, Power Demand, Target </a:t>
            </a:r>
            <a:r>
              <a:rPr lang="en-US" sz="2400" b="1" dirty="0" err="1">
                <a:solidFill>
                  <a:schemeClr val="bg1"/>
                </a:solidFill>
                <a:effectLst>
                  <a:outerShdw blurRad="38100" dist="38100" dir="2700000" algn="tl">
                    <a:srgbClr val="000000">
                      <a:alpha val="43137"/>
                    </a:srgbClr>
                  </a:outerShdw>
                </a:effectLst>
              </a:rPr>
              <a:t>SoC</a:t>
            </a:r>
            <a:r>
              <a:rPr lang="en-US" sz="2400" b="1" dirty="0">
                <a:solidFill>
                  <a:schemeClr val="bg1"/>
                </a:solidFill>
                <a:effectLst>
                  <a:outerShdw blurRad="38100" dist="38100" dir="2700000" algn="tl">
                    <a:srgbClr val="000000">
                      <a:alpha val="43137"/>
                    </a:srgbClr>
                  </a:outerShdw>
                </a:effectLst>
              </a:rPr>
              <a:t>, etc.) were stored as input/output sets for neural network (MLP) training</a:t>
            </a:r>
            <a:r>
              <a:rPr lang="en-US" sz="2400" b="1" dirty="0" smtClean="0">
                <a:solidFill>
                  <a:schemeClr val="bg1"/>
                </a:solidFill>
                <a:effectLst>
                  <a:outerShdw blurRad="38100" dist="38100" dir="2700000" algn="tl">
                    <a:srgbClr val="000000">
                      <a:alpha val="43137"/>
                    </a:srgbClr>
                  </a:outerShdw>
                </a:effectLst>
              </a:rPr>
              <a:t>.</a:t>
            </a:r>
            <a:endParaRPr lang="el-GR" sz="2400" b="1" dirty="0" smtClean="0">
              <a:solidFill>
                <a:schemeClr val="bg1"/>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Training/Test </a:t>
            </a:r>
            <a:r>
              <a:rPr lang="en-US" sz="2400" b="1" dirty="0" err="1">
                <a:solidFill>
                  <a:schemeClr val="bg1"/>
                </a:solidFill>
                <a:effectLst>
                  <a:outerShdw blurRad="38100" dist="38100" dir="2700000" algn="tl">
                    <a:srgbClr val="000000">
                      <a:alpha val="43137"/>
                    </a:srgbClr>
                  </a:outerShdw>
                </a:effectLst>
              </a:rPr>
              <a:t>split:A</a:t>
            </a:r>
            <a:r>
              <a:rPr lang="en-US" sz="2400" b="1" dirty="0">
                <a:solidFill>
                  <a:schemeClr val="bg1"/>
                </a:solidFill>
                <a:effectLst>
                  <a:outerShdw blurRad="38100" dist="38100" dir="2700000" algn="tl">
                    <a:srgbClr val="000000">
                      <a:alpha val="43137"/>
                    </a:srgbClr>
                  </a:outerShdw>
                </a:effectLst>
              </a:rPr>
              <a:t> 3:1 split of the data for training/testing</a:t>
            </a:r>
            <a:r>
              <a:rPr lang="en-US" sz="2400" b="1" dirty="0" smtClean="0">
                <a:solidFill>
                  <a:schemeClr val="bg1"/>
                </a:solidFill>
                <a:effectLst>
                  <a:outerShdw blurRad="38100" dist="38100" dir="2700000" algn="tl">
                    <a:srgbClr val="000000">
                      <a:alpha val="43137"/>
                    </a:srgbClr>
                  </a:outerShdw>
                </a:effectLst>
              </a:rPr>
              <a:t>.</a:t>
            </a:r>
            <a:endParaRPr lang="el-GR" sz="2400" b="1" dirty="0" smtClean="0">
              <a:solidFill>
                <a:schemeClr val="bg1"/>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Five </a:t>
            </a:r>
            <a:r>
              <a:rPr lang="en-US" sz="2400" b="1" dirty="0">
                <a:solidFill>
                  <a:schemeClr val="bg1"/>
                </a:solidFill>
                <a:effectLst>
                  <a:outerShdw blurRad="38100" dist="38100" dir="2700000" algn="tl">
                    <a:srgbClr val="000000">
                      <a:alpha val="43137"/>
                    </a:srgbClr>
                  </a:outerShdw>
                </a:effectLst>
              </a:rPr>
              <a:t>cycles (CLTC-P, FTP-72, NEDC, C–CFN, </a:t>
            </a:r>
            <a:r>
              <a:rPr lang="en-US" sz="2400" b="1" dirty="0" err="1">
                <a:solidFill>
                  <a:schemeClr val="bg1"/>
                </a:solidFill>
                <a:effectLst>
                  <a:outerShdw blurRad="38100" dist="38100" dir="2700000" algn="tl">
                    <a:srgbClr val="000000">
                      <a:alpha val="43137"/>
                    </a:srgbClr>
                  </a:outerShdw>
                </a:effectLst>
              </a:rPr>
              <a:t>RealDC</a:t>
            </a:r>
            <a:r>
              <a:rPr lang="en-US" sz="2400" b="1" dirty="0">
                <a:solidFill>
                  <a:schemeClr val="bg1"/>
                </a:solidFill>
                <a:effectLst>
                  <a:outerShdw blurRad="38100" dist="38100" dir="2700000" algn="tl">
                    <a:srgbClr val="000000">
                      <a:alpha val="43137"/>
                    </a:srgbClr>
                  </a:outerShdw>
                </a:effectLst>
              </a:rPr>
              <a:t>) were used for the final evaluation.</a:t>
            </a:r>
          </a:p>
        </p:txBody>
      </p:sp>
    </p:spTree>
    <p:extLst>
      <p:ext uri="{BB962C8B-B14F-4D97-AF65-F5344CB8AC3E}">
        <p14:creationId xmlns:p14="http://schemas.microsoft.com/office/powerpoint/2010/main" val="3765784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p:cNvPicPr>
          <p:nvPr>
            <p:ph idx="1"/>
          </p:nvPr>
        </p:nvPicPr>
        <p:blipFill rotWithShape="1">
          <a:blip r:embed="rId3"/>
          <a:srcRect l="21480" t="17288" r="20174" b="55620"/>
          <a:stretch/>
        </p:blipFill>
        <p:spPr bwMode="auto">
          <a:xfrm>
            <a:off x="0" y="1412776"/>
            <a:ext cx="9144000" cy="48965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16785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20000"/>
          </a:bodyPr>
          <a:lstStyle/>
          <a:p>
            <a:r>
              <a:rPr lang="en-US" b="1" dirty="0" smtClean="0">
                <a:solidFill>
                  <a:schemeClr val="bg1"/>
                </a:solidFill>
                <a:effectLst>
                  <a:outerShdw blurRad="38100" dist="38100" dir="2700000" algn="tl">
                    <a:srgbClr val="000000">
                      <a:alpha val="43137"/>
                    </a:srgbClr>
                  </a:outerShdw>
                </a:effectLst>
              </a:rPr>
              <a:t>Figure 4 shows the relationship between the power produced by the fuel cell and the power demand in the test set for various prediction models based on neural networks (NNs), as well as the Dynamic Programming (DP) method for comparison.</a:t>
            </a:r>
          </a:p>
          <a:p>
            <a:endParaRPr lang="el-GR" b="1" dirty="0" smtClean="0">
              <a:solidFill>
                <a:schemeClr val="bg1"/>
              </a:solidFill>
              <a:effectLst>
                <a:outerShdw blurRad="38100" dist="38100" dir="2700000" algn="tl">
                  <a:srgbClr val="000000">
                    <a:alpha val="43137"/>
                  </a:srgbClr>
                </a:outerShdw>
              </a:effectLst>
            </a:endParaRPr>
          </a:p>
          <a:p>
            <a:r>
              <a:rPr lang="en-US" b="1" dirty="0">
                <a:solidFill>
                  <a:schemeClr val="bg1"/>
                </a:solidFill>
                <a:effectLst>
                  <a:outerShdw blurRad="38100" dist="38100" dir="2700000" algn="tl">
                    <a:srgbClr val="000000">
                      <a:alpha val="43137"/>
                    </a:srgbClr>
                  </a:outerShdw>
                </a:effectLst>
              </a:rPr>
              <a:t>Figure 4 shows that the proposed shooting classifier NC-M has the best power prediction </a:t>
            </a:r>
            <a:r>
              <a:rPr lang="en-US" b="1" dirty="0" smtClean="0">
                <a:solidFill>
                  <a:schemeClr val="bg1"/>
                </a:solidFill>
                <a:effectLst>
                  <a:outerShdw blurRad="38100" dist="38100" dir="2700000" algn="tl">
                    <a:srgbClr val="000000">
                      <a:alpha val="43137"/>
                    </a:srgbClr>
                  </a:outerShdw>
                </a:effectLst>
              </a:rPr>
              <a:t>among </a:t>
            </a:r>
            <a:r>
              <a:rPr lang="en-US" b="1" dirty="0">
                <a:solidFill>
                  <a:schemeClr val="bg1"/>
                </a:solidFill>
                <a:effectLst>
                  <a:outerShdw blurRad="38100" dist="38100" dir="2700000" algn="tl">
                    <a:srgbClr val="000000">
                      <a:alpha val="43137"/>
                    </a:srgbClr>
                  </a:outerShdw>
                </a:effectLst>
              </a:rPr>
              <a:t>all the NN models, reaching the accuracy of Dynamic Programming. This confirms the capability of controlling the final state with an intelligent neural system.</a:t>
            </a:r>
          </a:p>
        </p:txBody>
      </p:sp>
    </p:spTree>
    <p:extLst>
      <p:ext uri="{BB962C8B-B14F-4D97-AF65-F5344CB8AC3E}">
        <p14:creationId xmlns:p14="http://schemas.microsoft.com/office/powerpoint/2010/main" val="26219190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340768"/>
            <a:ext cx="9144000" cy="5517232"/>
          </a:xfrm>
          <a:prstGeom prst="rect">
            <a:avLst/>
          </a:prstGeom>
          <a:noFill/>
          <a:ln>
            <a:noFill/>
          </a:ln>
        </p:spPr>
      </p:pic>
    </p:spTree>
    <p:extLst>
      <p:ext uri="{BB962C8B-B14F-4D97-AF65-F5344CB8AC3E}">
        <p14:creationId xmlns:p14="http://schemas.microsoft.com/office/powerpoint/2010/main" val="2286960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10000"/>
          </a:bodyPr>
          <a:lstStyle/>
          <a:p>
            <a:pPr marL="0" indent="0">
              <a:buNone/>
            </a:pPr>
            <a:r>
              <a:rPr lang="en-US" b="1" u="sng" dirty="0">
                <a:solidFill>
                  <a:schemeClr val="bg1"/>
                </a:solidFill>
                <a:effectLst>
                  <a:outerShdw blurRad="38100" dist="38100" dir="2700000" algn="tl">
                    <a:srgbClr val="000000">
                      <a:alpha val="43137"/>
                    </a:srgbClr>
                  </a:outerShdw>
                </a:effectLst>
              </a:rPr>
              <a:t>What (a-1) and (a-2) </a:t>
            </a:r>
            <a:r>
              <a:rPr lang="en-US" b="1" u="sng" dirty="0" smtClean="0">
                <a:solidFill>
                  <a:schemeClr val="bg1"/>
                </a:solidFill>
                <a:effectLst>
                  <a:outerShdw blurRad="38100" dist="38100" dir="2700000" algn="tl">
                    <a:srgbClr val="000000">
                      <a:alpha val="43137"/>
                    </a:srgbClr>
                  </a:outerShdw>
                </a:effectLst>
              </a:rPr>
              <a:t>show:</a:t>
            </a:r>
            <a:endParaRPr lang="el-GR" b="1" u="sng" dirty="0" smtClean="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These </a:t>
            </a:r>
            <a:r>
              <a:rPr lang="en-US" b="1" dirty="0">
                <a:solidFill>
                  <a:schemeClr val="bg1"/>
                </a:solidFill>
                <a:effectLst>
                  <a:outerShdw blurRad="38100" dist="38100" dir="2700000" algn="tl">
                    <a:srgbClr val="000000">
                      <a:alpha val="43137"/>
                    </a:srgbClr>
                  </a:outerShdw>
                </a:effectLst>
              </a:rPr>
              <a:t>illustrate the accuracy of controlling the final </a:t>
            </a:r>
            <a:r>
              <a:rPr lang="en-US" b="1" dirty="0" err="1">
                <a:solidFill>
                  <a:schemeClr val="bg1"/>
                </a:solidFill>
                <a:effectLst>
                  <a:outerShdw blurRad="38100" dist="38100" dir="2700000" algn="tl">
                    <a:srgbClr val="000000">
                      <a:alpha val="43137"/>
                    </a:srgbClr>
                  </a:outerShdw>
                </a:effectLst>
              </a:rPr>
              <a:t>SoC</a:t>
            </a:r>
            <a:r>
              <a:rPr lang="en-US" b="1" dirty="0">
                <a:solidFill>
                  <a:schemeClr val="bg1"/>
                </a:solidFill>
                <a:effectLst>
                  <a:outerShdw blurRad="38100" dist="38100" dir="2700000" algn="tl">
                    <a:srgbClr val="000000">
                      <a:alpha val="43137"/>
                    </a:srgbClr>
                  </a:outerShdw>
                </a:effectLst>
              </a:rPr>
              <a:t> (State of Charge) of the battery for different neural EMS models, across two driving cycles:(a-1): HWFET (Highway Fuel Economy Test) cycle(a-2): JP1015 (Japanese low-speed cycle</a:t>
            </a:r>
            <a:r>
              <a:rPr lang="en-US" b="1" dirty="0" smtClean="0">
                <a:solidFill>
                  <a:schemeClr val="bg1"/>
                </a:solidFill>
                <a:effectLst>
                  <a:outerShdw blurRad="38100" dist="38100" dir="2700000" algn="tl">
                    <a:srgbClr val="000000">
                      <a:alpha val="43137"/>
                    </a:srgbClr>
                  </a:outerShdw>
                </a:effectLst>
              </a:rPr>
              <a:t>)</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u="sng" dirty="0" smtClean="0">
                <a:solidFill>
                  <a:schemeClr val="bg1"/>
                </a:solidFill>
                <a:effectLst>
                  <a:outerShdw blurRad="38100" dist="38100" dir="2700000" algn="tl">
                    <a:srgbClr val="000000">
                      <a:alpha val="43137"/>
                    </a:srgbClr>
                  </a:outerShdw>
                </a:effectLst>
              </a:rPr>
              <a:t>What </a:t>
            </a:r>
            <a:r>
              <a:rPr lang="en-US" b="1" u="sng" dirty="0">
                <a:solidFill>
                  <a:schemeClr val="bg1"/>
                </a:solidFill>
                <a:effectLst>
                  <a:outerShdw blurRad="38100" dist="38100" dir="2700000" algn="tl">
                    <a:srgbClr val="000000">
                      <a:alpha val="43137"/>
                    </a:srgbClr>
                  </a:outerShdw>
                </a:effectLst>
              </a:rPr>
              <a:t>the axes show</a:t>
            </a:r>
            <a:r>
              <a:rPr lang="en-US" b="1" dirty="0" smtClean="0">
                <a:solidFill>
                  <a:schemeClr val="bg1"/>
                </a:solidFill>
                <a:effectLst>
                  <a:outerShdw blurRad="38100" dist="38100" dir="2700000" algn="tl">
                    <a:srgbClr val="000000">
                      <a:alpha val="43137"/>
                    </a:srgbClr>
                  </a:outerShdw>
                </a:effectLst>
              </a:rPr>
              <a:t>:</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Horizontal </a:t>
            </a:r>
            <a:r>
              <a:rPr lang="en-US" b="1" dirty="0">
                <a:solidFill>
                  <a:schemeClr val="bg1"/>
                </a:solidFill>
                <a:effectLst>
                  <a:outerShdw blurRad="38100" dist="38100" dir="2700000" algn="tl">
                    <a:srgbClr val="000000">
                      <a:alpha val="43137"/>
                    </a:srgbClr>
                  </a:outerShdw>
                </a:effectLst>
              </a:rPr>
              <a:t>axis (x): </a:t>
            </a:r>
            <a:r>
              <a:rPr lang="en-US" b="1" dirty="0" err="1" smtClean="0">
                <a:solidFill>
                  <a:schemeClr val="bg1"/>
                </a:solidFill>
                <a:effectLst>
                  <a:outerShdw blurRad="38100" dist="38100" dir="2700000" algn="tl">
                    <a:srgbClr val="000000">
                      <a:alpha val="43137"/>
                    </a:srgbClr>
                  </a:outerShdw>
                </a:effectLst>
              </a:rPr>
              <a:t>SoC</a:t>
            </a:r>
            <a:r>
              <a:rPr lang="en-US" b="1" dirty="0">
                <a:solidFill>
                  <a:schemeClr val="bg1"/>
                </a:solidFill>
                <a:effectLst>
                  <a:outerShdw blurRad="38100" dist="38100" dir="2700000" algn="tl">
                    <a:srgbClr val="000000">
                      <a:alpha val="43137"/>
                    </a:srgbClr>
                  </a:outerShdw>
                </a:effectLst>
              </a:rPr>
              <a:t> </a:t>
            </a:r>
            <a:r>
              <a:rPr lang="en-US" b="1" dirty="0" smtClean="0">
                <a:solidFill>
                  <a:schemeClr val="bg1"/>
                </a:solidFill>
                <a:effectLst>
                  <a:outerShdw blurRad="38100" dist="38100" dir="2700000" algn="tl">
                    <a:srgbClr val="000000">
                      <a:alpha val="43137"/>
                    </a:srgbClr>
                  </a:outerShdw>
                </a:effectLst>
              </a:rPr>
              <a:t>=&gt; </a:t>
            </a:r>
            <a:r>
              <a:rPr lang="en-US" b="1" dirty="0">
                <a:solidFill>
                  <a:schemeClr val="bg1"/>
                </a:solidFill>
                <a:effectLst>
                  <a:outerShdw blurRad="38100" dist="38100" dir="2700000" algn="tl">
                    <a:srgbClr val="000000">
                      <a:alpha val="43137"/>
                    </a:srgbClr>
                  </a:outerShdw>
                </a:effectLst>
              </a:rPr>
              <a:t>target final state of </a:t>
            </a:r>
            <a:r>
              <a:rPr lang="en-US" b="1" dirty="0" smtClean="0">
                <a:solidFill>
                  <a:schemeClr val="bg1"/>
                </a:solidFill>
                <a:effectLst>
                  <a:outerShdw blurRad="38100" dist="38100" dir="2700000" algn="tl">
                    <a:srgbClr val="000000">
                      <a:alpha val="43137"/>
                    </a:srgbClr>
                  </a:outerShdw>
                </a:effectLst>
              </a:rPr>
              <a:t>charge</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Vertical </a:t>
            </a:r>
            <a:r>
              <a:rPr lang="en-US" b="1" dirty="0">
                <a:solidFill>
                  <a:schemeClr val="bg1"/>
                </a:solidFill>
                <a:effectLst>
                  <a:outerShdw blurRad="38100" dist="38100" dir="2700000" algn="tl">
                    <a:srgbClr val="000000">
                      <a:alpha val="43137"/>
                    </a:srgbClr>
                  </a:outerShdw>
                </a:effectLst>
              </a:rPr>
              <a:t>axis (y): </a:t>
            </a:r>
            <a:r>
              <a:rPr lang="en-US" b="1" dirty="0" err="1" smtClean="0">
                <a:solidFill>
                  <a:schemeClr val="bg1"/>
                </a:solidFill>
                <a:effectLst>
                  <a:outerShdw blurRad="38100" dist="38100" dir="2700000" algn="tl">
                    <a:srgbClr val="000000">
                      <a:alpha val="43137"/>
                    </a:srgbClr>
                  </a:outerShdw>
                </a:effectLst>
              </a:rPr>
              <a:t>SoC</a:t>
            </a:r>
            <a:r>
              <a:rPr lang="en-US" b="1" dirty="0">
                <a:solidFill>
                  <a:schemeClr val="bg1"/>
                </a:solidFill>
                <a:effectLst>
                  <a:outerShdw blurRad="38100" dist="38100" dir="2700000" algn="tl">
                    <a:srgbClr val="000000">
                      <a:alpha val="43137"/>
                    </a:srgbClr>
                  </a:outerShdw>
                </a:effectLst>
              </a:rPr>
              <a:t> </a:t>
            </a:r>
            <a:r>
              <a:rPr lang="en-US" b="1" dirty="0" smtClean="0">
                <a:solidFill>
                  <a:schemeClr val="bg1"/>
                </a:solidFill>
                <a:effectLst>
                  <a:outerShdw blurRad="38100" dist="38100" dir="2700000" algn="tl">
                    <a:srgbClr val="000000">
                      <a:alpha val="43137"/>
                    </a:srgbClr>
                  </a:outerShdw>
                </a:effectLst>
              </a:rPr>
              <a:t>=&gt; </a:t>
            </a:r>
            <a:r>
              <a:rPr lang="en-US" b="1" dirty="0">
                <a:solidFill>
                  <a:schemeClr val="bg1"/>
                </a:solidFill>
                <a:effectLst>
                  <a:outerShdw blurRad="38100" dist="38100" dir="2700000" algn="tl">
                    <a:srgbClr val="000000">
                      <a:alpha val="43137"/>
                    </a:srgbClr>
                  </a:outerShdw>
                </a:effectLst>
              </a:rPr>
              <a:t>actual final state of charge after the </a:t>
            </a:r>
            <a:r>
              <a:rPr lang="en-US" b="1" dirty="0" err="1">
                <a:solidFill>
                  <a:schemeClr val="bg1"/>
                </a:solidFill>
                <a:effectLst>
                  <a:outerShdw blurRad="38100" dist="38100" dir="2700000" algn="tl">
                    <a:srgbClr val="000000">
                      <a:alpha val="43137"/>
                    </a:srgbClr>
                  </a:outerShdw>
                </a:effectLst>
              </a:rPr>
              <a:t>cycleIdeally</a:t>
            </a:r>
            <a:r>
              <a:rPr lang="en-US" b="1" dirty="0">
                <a:solidFill>
                  <a:schemeClr val="bg1"/>
                </a:solidFill>
                <a:effectLst>
                  <a:outerShdw blurRad="38100" dist="38100" dir="2700000" algn="tl">
                    <a:srgbClr val="000000">
                      <a:alpha val="43137"/>
                    </a:srgbClr>
                  </a:outerShdw>
                </a:effectLst>
              </a:rPr>
              <a:t>, points should lie on the diagonal (y = x), meaning the model perfectly reached the target.</a:t>
            </a:r>
          </a:p>
        </p:txBody>
      </p:sp>
    </p:spTree>
    <p:extLst>
      <p:ext uri="{BB962C8B-B14F-4D97-AF65-F5344CB8AC3E}">
        <p14:creationId xmlns:p14="http://schemas.microsoft.com/office/powerpoint/2010/main" val="834284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210146"/>
          </a:xfrm>
        </p:spPr>
        <p:txBody>
          <a:bodyPr>
            <a:normAutofit fontScale="90000"/>
          </a:bodyPr>
          <a:lstStyle/>
          <a:p>
            <a:r>
              <a:rPr lang="en-US" sz="4000" dirty="0" smtClean="0">
                <a:solidFill>
                  <a:schemeClr val="bg1"/>
                </a:solidFill>
              </a:rPr>
              <a:t>Board of Hydrogen </a:t>
            </a:r>
            <a:r>
              <a:rPr lang="en-US" sz="4000" dirty="0">
                <a:solidFill>
                  <a:schemeClr val="bg1"/>
                </a:solidFill>
              </a:rPr>
              <a:t>Production with Advantages and Disadvantages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1364465"/>
              </p:ext>
            </p:extLst>
          </p:nvPr>
        </p:nvGraphicFramePr>
        <p:xfrm>
          <a:off x="2" y="1484784"/>
          <a:ext cx="9144000" cy="5373214"/>
        </p:xfrm>
        <a:graphic>
          <a:graphicData uri="http://schemas.openxmlformats.org/drawingml/2006/table">
            <a:tbl>
              <a:tblPr firstRow="1" firstCol="1" bandRow="1"/>
              <a:tblGrid>
                <a:gridCol w="1828800"/>
                <a:gridCol w="1828800"/>
                <a:gridCol w="1828800"/>
                <a:gridCol w="1828800"/>
                <a:gridCol w="1828800"/>
              </a:tblGrid>
              <a:tr h="764929">
                <a:tc>
                  <a:txBody>
                    <a:bodyPr/>
                    <a:lstStyle/>
                    <a:p>
                      <a:pPr marL="0" marR="0" algn="ctr">
                        <a:lnSpc>
                          <a:spcPct val="115000"/>
                        </a:lnSpc>
                        <a:spcBef>
                          <a:spcPts val="0"/>
                        </a:spcBef>
                        <a:spcAft>
                          <a:spcPts val="0"/>
                        </a:spcAft>
                      </a:pPr>
                      <a:r>
                        <a:rPr lang="en-US" sz="1200" b="1" dirty="0">
                          <a:solidFill>
                            <a:schemeClr val="tx1"/>
                          </a:solidFill>
                          <a:effectLst>
                            <a:outerShdw blurRad="38100" dist="38100" dir="2700000" algn="tl">
                              <a:srgbClr val="000000">
                                <a:alpha val="43137"/>
                              </a:srgbClr>
                            </a:outerShdw>
                          </a:effectLst>
                          <a:latin typeface="Times New Roman"/>
                          <a:ea typeface="Times New Roman"/>
                          <a:cs typeface="Times New Roman"/>
                        </a:rPr>
                        <a:t>Energy Sources</a:t>
                      </a:r>
                      <a:endParaRPr lang="en-US" sz="1200" b="1"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chemeClr val="tx1"/>
                          </a:solidFill>
                          <a:effectLst>
                            <a:outerShdw blurRad="38100" dist="38100" dir="2700000" algn="tl">
                              <a:srgbClr val="000000">
                                <a:alpha val="43137"/>
                              </a:srgbClr>
                            </a:outerShdw>
                          </a:effectLst>
                          <a:latin typeface="Times New Roman"/>
                          <a:ea typeface="Calibri"/>
                          <a:cs typeface="Times New Roman"/>
                        </a:rPr>
                        <a:t>Production Methods</a:t>
                      </a:r>
                      <a:endParaRPr lang="en-US" sz="1200" b="1"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chemeClr val="tx1"/>
                          </a:solidFill>
                          <a:effectLst>
                            <a:outerShdw blurRad="38100" dist="38100" dir="2700000" algn="tl">
                              <a:srgbClr val="000000">
                                <a:alpha val="43137"/>
                              </a:srgbClr>
                            </a:outerShdw>
                          </a:effectLst>
                          <a:latin typeface="Times New Roman"/>
                          <a:ea typeface="Calibri"/>
                          <a:cs typeface="Times New Roman"/>
                        </a:rPr>
                        <a:t>Environmental Impact</a:t>
                      </a:r>
                      <a:endParaRPr lang="en-US" sz="1200" b="1"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l-GR" sz="1200" b="1" dirty="0">
                          <a:solidFill>
                            <a:schemeClr val="tx1"/>
                          </a:solidFill>
                          <a:effectLst>
                            <a:outerShdw blurRad="38100" dist="38100" dir="2700000" algn="tl">
                              <a:srgbClr val="000000">
                                <a:alpha val="43137"/>
                              </a:srgbClr>
                            </a:outerShdw>
                          </a:effectLst>
                          <a:latin typeface="Times New Roman"/>
                          <a:ea typeface="Calibri"/>
                          <a:cs typeface="Times New Roman"/>
                        </a:rPr>
                        <a:t>+</a:t>
                      </a:r>
                      <a:r>
                        <a:rPr lang="en-US" sz="1200" b="1" dirty="0">
                          <a:solidFill>
                            <a:schemeClr val="tx1"/>
                          </a:solidFill>
                          <a:effectLst>
                            <a:outerShdw blurRad="38100" dist="38100" dir="2700000" algn="tl">
                              <a:srgbClr val="000000">
                                <a:alpha val="43137"/>
                              </a:srgbClr>
                            </a:outerShdw>
                          </a:effectLst>
                          <a:latin typeface="Times New Roman"/>
                          <a:ea typeface="Calibri"/>
                          <a:cs typeface="Times New Roman"/>
                        </a:rPr>
                        <a:t>Advantages</a:t>
                      </a:r>
                      <a:endParaRPr lang="en-US" sz="1200" b="1"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l-GR" sz="1200" b="1" dirty="0">
                          <a:solidFill>
                            <a:schemeClr val="tx1"/>
                          </a:solidFill>
                          <a:effectLst>
                            <a:outerShdw blurRad="38100" dist="38100" dir="2700000" algn="tl">
                              <a:srgbClr val="000000">
                                <a:alpha val="43137"/>
                              </a:srgbClr>
                            </a:outerShdw>
                          </a:effectLst>
                          <a:latin typeface="Times New Roman"/>
                          <a:ea typeface="Calibri"/>
                          <a:cs typeface="Times New Roman"/>
                        </a:rPr>
                        <a:t>-</a:t>
                      </a:r>
                      <a:r>
                        <a:rPr lang="en-US" sz="1200" b="1" dirty="0">
                          <a:solidFill>
                            <a:schemeClr val="tx1"/>
                          </a:solidFill>
                          <a:effectLst>
                            <a:outerShdw blurRad="38100" dist="38100" dir="2700000" algn="tl">
                              <a:srgbClr val="000000">
                                <a:alpha val="43137"/>
                              </a:srgbClr>
                            </a:outerShdw>
                          </a:effectLst>
                          <a:latin typeface="Times New Roman"/>
                          <a:ea typeface="Calibri"/>
                          <a:cs typeface="Times New Roman"/>
                        </a:rPr>
                        <a:t>Disadvantages</a:t>
                      </a:r>
                      <a:endParaRPr lang="en-US" sz="1200" b="1"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681716">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Water &amp; RES (Renewables)</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Electrolysis (using solar &amp; wind energy)</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Zero emissions</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Times New Roman"/>
                          <a:cs typeface="Times New Roman"/>
                        </a:rPr>
                        <a:t> </a:t>
                      </a: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Absolutely clean</a:t>
                      </a:r>
                      <a:b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b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Ideal for the climate</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Very energy-intensive</a:t>
                      </a:r>
                      <a:b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b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High cost</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r>
              <a:tr h="681716">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Biomass – Waste</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Thermochemical &amp; biological processes</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Renewable due to biological materials</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Utilizes waste</a:t>
                      </a:r>
                      <a:b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b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Supports bioeconomy</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Complex processes</a:t>
                      </a:r>
                      <a:b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b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Unstable efficiency</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r>
              <a:tr h="681716">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RES (indirectly)</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Renewable energy-powered electrolysis</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Clean</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Compatible with green electricity grid</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Intermittent energy</a:t>
                      </a:r>
                      <a:b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b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Requires energy storage</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r>
              <a:tr h="715628">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Natural Gas</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Steam Methane Reforming (SMR)</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CO₂ emissions (or partial capture)</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Cheap technology</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Unsustainable</a:t>
                      </a:r>
                      <a:b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b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Polluting</a:t>
                      </a:r>
                      <a:b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b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Fossil fuel-based</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r>
              <a:tr h="681716">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Coal – Lignite</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Gasification</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Highly polluting</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High production volume</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Severe emissions</a:t>
                      </a:r>
                      <a:b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b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Outdated technology</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r>
              <a:tr h="484077">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Oil – Synthetic fuels</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Pyrolysis – Thermal decomposition</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Quite polluting</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Existing infrastructure</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Toxic residues</a:t>
                      </a:r>
                      <a:b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b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CO₂ emissions</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r>
              <a:tr h="681716">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Nuclear Energy</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Calibri"/>
                          <a:cs typeface="Times New Roman"/>
                        </a:rPr>
                        <a:t>Electrolysis using nuclear energy</a:t>
                      </a:r>
                      <a:endParaRPr lang="en-US" sz="12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l-GR"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 </a:t>
                      </a: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Low emissions but with nuclear waste</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 </a:t>
                      </a: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Stable energy supply</a:t>
                      </a:r>
                      <a:b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b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Low CO₂</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Nuclear waste</a:t>
                      </a:r>
                      <a:b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br>
                      <a:r>
                        <a:rPr lang="en-US" sz="1200" b="1" dirty="0">
                          <a:solidFill>
                            <a:schemeClr val="bg1"/>
                          </a:solidFill>
                          <a:effectLst>
                            <a:outerShdw blurRad="38100" dist="38100" dir="2700000" algn="tl">
                              <a:srgbClr val="000000">
                                <a:alpha val="43137"/>
                              </a:srgbClr>
                            </a:outerShdw>
                          </a:effectLst>
                          <a:latin typeface="Times New Roman"/>
                          <a:ea typeface="Calibri"/>
                          <a:cs typeface="Times New Roman"/>
                        </a:rPr>
                        <a:t>High cost</a:t>
                      </a:r>
                      <a:endParaRPr lang="en-US" sz="12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50000"/>
                      </a:schemeClr>
                    </a:solidFill>
                  </a:tcPr>
                </a:tc>
              </a:tr>
            </a:tbl>
          </a:graphicData>
        </a:graphic>
      </p:graphicFrame>
    </p:spTree>
    <p:extLst>
      <p:ext uri="{BB962C8B-B14F-4D97-AF65-F5344CB8AC3E}">
        <p14:creationId xmlns:p14="http://schemas.microsoft.com/office/powerpoint/2010/main" val="29910645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95536" y="1196752"/>
            <a:ext cx="8229600" cy="4525963"/>
          </a:xfrm>
        </p:spPr>
        <p:txBody>
          <a:bodyPr>
            <a:normAutofit/>
          </a:bodyPr>
          <a:lstStyle/>
          <a:p>
            <a:pPr marL="0" indent="0">
              <a:buNone/>
            </a:pPr>
            <a:r>
              <a:rPr lang="en-US" b="1" dirty="0" smtClean="0">
                <a:solidFill>
                  <a:schemeClr val="bg1"/>
                </a:solidFill>
              </a:rPr>
              <a:t>                        </a:t>
            </a:r>
            <a:r>
              <a:rPr lang="en-US" sz="2800" b="1" dirty="0" smtClean="0">
                <a:solidFill>
                  <a:schemeClr val="bg1"/>
                </a:solidFill>
              </a:rPr>
              <a:t>What they are compared:</a:t>
            </a:r>
          </a:p>
          <a:p>
            <a:pPr marL="0" indent="0">
              <a:buNone/>
            </a:pPr>
            <a:endParaRPr lang="el-GR" b="1" dirty="0" smtClean="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482518884"/>
              </p:ext>
            </p:extLst>
          </p:nvPr>
        </p:nvGraphicFramePr>
        <p:xfrm>
          <a:off x="0" y="1772816"/>
          <a:ext cx="9144000" cy="5085183"/>
        </p:xfrm>
        <a:graphic>
          <a:graphicData uri="http://schemas.openxmlformats.org/drawingml/2006/table">
            <a:tbl>
              <a:tblPr/>
              <a:tblGrid>
                <a:gridCol w="4572000"/>
                <a:gridCol w="4572000"/>
              </a:tblGrid>
              <a:tr h="782335">
                <a:tc>
                  <a:txBody>
                    <a:bodyPr/>
                    <a:lstStyle/>
                    <a:p>
                      <a:r>
                        <a:rPr lang="en-US" b="1" dirty="0">
                          <a:solidFill>
                            <a:schemeClr val="bg1"/>
                          </a:solidFill>
                          <a:effectLst>
                            <a:outerShdw blurRad="38100" dist="38100" dir="2700000" algn="tl">
                              <a:srgbClr val="000000">
                                <a:alpha val="43137"/>
                              </a:srgbClr>
                            </a:outerShdw>
                          </a:effectLst>
                        </a:rPr>
                        <a:t>Abbreviation</a:t>
                      </a:r>
                    </a:p>
                  </a:txBody>
                  <a:tcPr anchor="ctr">
                    <a:lnL>
                      <a:noFill/>
                    </a:lnL>
                    <a:lnR>
                      <a:noFill/>
                    </a:lnR>
                    <a:lnT>
                      <a:noFill/>
                    </a:lnT>
                    <a:lnB>
                      <a:noFill/>
                    </a:lnB>
                    <a:solidFill>
                      <a:schemeClr val="accent5">
                        <a:lumMod val="50000"/>
                      </a:schemeClr>
                    </a:solidFill>
                  </a:tcPr>
                </a:tc>
                <a:tc>
                  <a:txBody>
                    <a:bodyPr/>
                    <a:lstStyle/>
                    <a:p>
                      <a:r>
                        <a:rPr lang="en-US" b="1" dirty="0">
                          <a:solidFill>
                            <a:schemeClr val="bg1"/>
                          </a:solidFill>
                          <a:effectLst>
                            <a:outerShdw blurRad="38100" dist="38100" dir="2700000" algn="tl">
                              <a:srgbClr val="000000">
                                <a:alpha val="43137"/>
                              </a:srgbClr>
                            </a:outerShdw>
                          </a:effectLst>
                        </a:rPr>
                        <a:t>Method</a:t>
                      </a:r>
                    </a:p>
                  </a:txBody>
                  <a:tcPr anchor="ctr">
                    <a:lnL>
                      <a:noFill/>
                    </a:lnL>
                    <a:lnR>
                      <a:noFill/>
                    </a:lnR>
                    <a:lnT>
                      <a:noFill/>
                    </a:lnT>
                    <a:lnB>
                      <a:noFill/>
                    </a:lnB>
                    <a:solidFill>
                      <a:schemeClr val="accent5">
                        <a:lumMod val="50000"/>
                      </a:schemeClr>
                    </a:solidFill>
                  </a:tcPr>
                </a:tc>
              </a:tr>
              <a:tr h="782335">
                <a:tc>
                  <a:txBody>
                    <a:bodyPr/>
                    <a:lstStyle/>
                    <a:p>
                      <a:r>
                        <a:rPr lang="en-US" b="1" dirty="0">
                          <a:solidFill>
                            <a:schemeClr val="bg1"/>
                          </a:solidFill>
                          <a:effectLst>
                            <a:outerShdw blurRad="38100" dist="38100" dir="2700000" algn="tl">
                              <a:srgbClr val="000000">
                                <a:alpha val="43137"/>
                              </a:srgbClr>
                            </a:outerShdw>
                          </a:effectLst>
                        </a:rPr>
                        <a:t>NR-S</a:t>
                      </a:r>
                    </a:p>
                  </a:txBody>
                  <a:tcPr anchor="ctr">
                    <a:lnL>
                      <a:noFill/>
                    </a:lnL>
                    <a:lnR>
                      <a:noFill/>
                    </a:lnR>
                    <a:lnT>
                      <a:noFill/>
                    </a:lnT>
                    <a:lnB>
                      <a:noFill/>
                    </a:lnB>
                    <a:solidFill>
                      <a:schemeClr val="accent5">
                        <a:lumMod val="50000"/>
                      </a:schemeClr>
                    </a:solidFill>
                  </a:tcPr>
                </a:tc>
                <a:tc>
                  <a:txBody>
                    <a:bodyPr/>
                    <a:lstStyle/>
                    <a:p>
                      <a:r>
                        <a:rPr lang="en-US" b="1">
                          <a:solidFill>
                            <a:schemeClr val="bg1"/>
                          </a:solidFill>
                          <a:effectLst>
                            <a:outerShdw blurRad="38100" dist="38100" dir="2700000" algn="tl">
                              <a:srgbClr val="000000">
                                <a:alpha val="43137"/>
                              </a:srgbClr>
                            </a:outerShdw>
                          </a:effectLst>
                        </a:rPr>
                        <a:t>Neural Regression – Simple (no shooting)</a:t>
                      </a:r>
                    </a:p>
                  </a:txBody>
                  <a:tcPr anchor="ctr">
                    <a:lnL>
                      <a:noFill/>
                    </a:lnL>
                    <a:lnR>
                      <a:noFill/>
                    </a:lnR>
                    <a:lnT>
                      <a:noFill/>
                    </a:lnT>
                    <a:lnB>
                      <a:noFill/>
                    </a:lnB>
                    <a:solidFill>
                      <a:schemeClr val="accent5">
                        <a:lumMod val="50000"/>
                      </a:schemeClr>
                    </a:solidFill>
                  </a:tcPr>
                </a:tc>
              </a:tr>
              <a:tr h="1369089">
                <a:tc>
                  <a:txBody>
                    <a:bodyPr/>
                    <a:lstStyle/>
                    <a:p>
                      <a:r>
                        <a:rPr lang="en-US" b="1" dirty="0">
                          <a:solidFill>
                            <a:schemeClr val="bg1"/>
                          </a:solidFill>
                          <a:effectLst>
                            <a:outerShdw blurRad="38100" dist="38100" dir="2700000" algn="tl">
                              <a:srgbClr val="000000">
                                <a:alpha val="43137"/>
                              </a:srgbClr>
                            </a:outerShdw>
                          </a:effectLst>
                        </a:rPr>
                        <a:t>NR-M</a:t>
                      </a:r>
                    </a:p>
                  </a:txBody>
                  <a:tcPr anchor="ctr">
                    <a:lnL>
                      <a:noFill/>
                    </a:lnL>
                    <a:lnR>
                      <a:noFill/>
                    </a:lnR>
                    <a:lnT>
                      <a:noFill/>
                    </a:lnT>
                    <a:lnB>
                      <a:noFill/>
                    </a:lnB>
                    <a:solidFill>
                      <a:schemeClr val="accent5">
                        <a:lumMod val="50000"/>
                      </a:schemeClr>
                    </a:solidFill>
                  </a:tcPr>
                </a:tc>
                <a:tc>
                  <a:txBody>
                    <a:bodyPr/>
                    <a:lstStyle/>
                    <a:p>
                      <a:r>
                        <a:rPr lang="en-US" b="1">
                          <a:solidFill>
                            <a:schemeClr val="bg1"/>
                          </a:solidFill>
                          <a:effectLst>
                            <a:outerShdw blurRad="38100" dist="38100" dir="2700000" algn="tl">
                              <a:srgbClr val="000000">
                                <a:alpha val="43137"/>
                              </a:srgbClr>
                            </a:outerShdw>
                          </a:effectLst>
                        </a:rPr>
                        <a:t>Neural Regression – Modified (with SoC targeting)</a:t>
                      </a:r>
                    </a:p>
                  </a:txBody>
                  <a:tcPr anchor="ctr">
                    <a:lnL>
                      <a:noFill/>
                    </a:lnL>
                    <a:lnR>
                      <a:noFill/>
                    </a:lnR>
                    <a:lnT>
                      <a:noFill/>
                    </a:lnT>
                    <a:lnB>
                      <a:noFill/>
                    </a:lnB>
                    <a:solidFill>
                      <a:schemeClr val="accent5">
                        <a:lumMod val="50000"/>
                      </a:schemeClr>
                    </a:solidFill>
                  </a:tcPr>
                </a:tc>
              </a:tr>
              <a:tr h="782335">
                <a:tc>
                  <a:txBody>
                    <a:bodyPr/>
                    <a:lstStyle/>
                    <a:p>
                      <a:r>
                        <a:rPr lang="en-US" b="1" dirty="0">
                          <a:solidFill>
                            <a:schemeClr val="bg1"/>
                          </a:solidFill>
                          <a:effectLst>
                            <a:outerShdw blurRad="38100" dist="38100" dir="2700000" algn="tl">
                              <a:srgbClr val="000000">
                                <a:alpha val="43137"/>
                              </a:srgbClr>
                            </a:outerShdw>
                          </a:effectLst>
                        </a:rPr>
                        <a:t>NC-S</a:t>
                      </a:r>
                    </a:p>
                  </a:txBody>
                  <a:tcPr anchor="ctr">
                    <a:lnL>
                      <a:noFill/>
                    </a:lnL>
                    <a:lnR>
                      <a:noFill/>
                    </a:lnR>
                    <a:lnT>
                      <a:noFill/>
                    </a:lnT>
                    <a:lnB>
                      <a:noFill/>
                    </a:lnB>
                    <a:solidFill>
                      <a:schemeClr val="accent5">
                        <a:lumMod val="50000"/>
                      </a:schemeClr>
                    </a:solidFill>
                  </a:tcPr>
                </a:tc>
                <a:tc>
                  <a:txBody>
                    <a:bodyPr/>
                    <a:lstStyle/>
                    <a:p>
                      <a:r>
                        <a:rPr lang="en-US" b="1" dirty="0">
                          <a:solidFill>
                            <a:schemeClr val="bg1"/>
                          </a:solidFill>
                          <a:effectLst>
                            <a:outerShdw blurRad="38100" dist="38100" dir="2700000" algn="tl">
                              <a:srgbClr val="000000">
                                <a:alpha val="43137"/>
                              </a:srgbClr>
                            </a:outerShdw>
                          </a:effectLst>
                        </a:rPr>
                        <a:t>Neural Classifier – Simple</a:t>
                      </a:r>
                    </a:p>
                  </a:txBody>
                  <a:tcPr anchor="ctr">
                    <a:lnL>
                      <a:noFill/>
                    </a:lnL>
                    <a:lnR>
                      <a:noFill/>
                    </a:lnR>
                    <a:lnT>
                      <a:noFill/>
                    </a:lnT>
                    <a:lnB>
                      <a:noFill/>
                    </a:lnB>
                    <a:solidFill>
                      <a:schemeClr val="accent5">
                        <a:lumMod val="50000"/>
                      </a:schemeClr>
                    </a:solidFill>
                  </a:tcPr>
                </a:tc>
              </a:tr>
              <a:tr h="1369089">
                <a:tc>
                  <a:txBody>
                    <a:bodyPr/>
                    <a:lstStyle/>
                    <a:p>
                      <a:r>
                        <a:rPr lang="en-US" b="1" dirty="0">
                          <a:solidFill>
                            <a:schemeClr val="bg1"/>
                          </a:solidFill>
                          <a:effectLst>
                            <a:outerShdw blurRad="38100" dist="38100" dir="2700000" algn="tl">
                              <a:srgbClr val="000000">
                                <a:alpha val="43137"/>
                              </a:srgbClr>
                            </a:outerShdw>
                          </a:effectLst>
                        </a:rPr>
                        <a:t>NC-M</a:t>
                      </a:r>
                    </a:p>
                  </a:txBody>
                  <a:tcPr anchor="ctr">
                    <a:lnL>
                      <a:noFill/>
                    </a:lnL>
                    <a:lnR>
                      <a:noFill/>
                    </a:lnR>
                    <a:lnT>
                      <a:noFill/>
                    </a:lnT>
                    <a:lnB>
                      <a:noFill/>
                    </a:lnB>
                    <a:solidFill>
                      <a:schemeClr val="accent5">
                        <a:lumMod val="50000"/>
                      </a:schemeClr>
                    </a:solidFill>
                  </a:tcPr>
                </a:tc>
                <a:tc>
                  <a:txBody>
                    <a:bodyPr/>
                    <a:lstStyle/>
                    <a:p>
                      <a:r>
                        <a:rPr lang="en-US" b="1" dirty="0">
                          <a:solidFill>
                            <a:schemeClr val="bg1"/>
                          </a:solidFill>
                          <a:effectLst>
                            <a:outerShdw blurRad="38100" dist="38100" dir="2700000" algn="tl">
                              <a:srgbClr val="000000">
                                <a:alpha val="43137"/>
                              </a:srgbClr>
                            </a:outerShdw>
                          </a:effectLst>
                        </a:rPr>
                        <a:t>Neural Classifier – Modified (proposed shooting classifier)</a:t>
                      </a:r>
                    </a:p>
                  </a:txBody>
                  <a:tcPr anchor="ctr">
                    <a:lnL>
                      <a:noFill/>
                    </a:lnL>
                    <a:lnR>
                      <a:noFill/>
                    </a:lnR>
                    <a:lnT>
                      <a:noFill/>
                    </a:lnT>
                    <a:lnB>
                      <a:noFill/>
                    </a:lnB>
                    <a:solidFill>
                      <a:schemeClr val="accent5">
                        <a:lumMod val="50000"/>
                      </a:schemeClr>
                    </a:solidFill>
                  </a:tcPr>
                </a:tc>
              </a:tr>
            </a:tbl>
          </a:graphicData>
        </a:graphic>
      </p:graphicFrame>
    </p:spTree>
    <p:extLst>
      <p:ext uri="{BB962C8B-B14F-4D97-AF65-F5344CB8AC3E}">
        <p14:creationId xmlns:p14="http://schemas.microsoft.com/office/powerpoint/2010/main" val="759943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b="1" u="sng" dirty="0">
                <a:solidFill>
                  <a:schemeClr val="bg1"/>
                </a:solidFill>
              </a:rPr>
              <a:t>Conclusions for each diagram</a:t>
            </a:r>
            <a:r>
              <a:rPr lang="en-US" b="1" u="sng" dirty="0" smtClean="0">
                <a:solidFill>
                  <a:schemeClr val="bg1"/>
                </a:solidFill>
              </a:rPr>
              <a:t>:</a:t>
            </a:r>
            <a:endParaRPr lang="el-GR" b="1" u="sng" dirty="0" smtClean="0">
              <a:solidFill>
                <a:schemeClr val="bg1"/>
              </a:solidFill>
            </a:endParaRPr>
          </a:p>
          <a:p>
            <a:pPr marL="0" indent="0">
              <a:buNone/>
            </a:pPr>
            <a:r>
              <a:rPr lang="en-US" b="1" dirty="0" smtClean="0">
                <a:solidFill>
                  <a:schemeClr val="bg1"/>
                </a:solidFill>
              </a:rPr>
              <a:t>1) (a-1</a:t>
            </a:r>
            <a:r>
              <a:rPr lang="en-US" b="1" dirty="0">
                <a:solidFill>
                  <a:schemeClr val="bg1"/>
                </a:solidFill>
              </a:rPr>
              <a:t>) HWFET</a:t>
            </a:r>
            <a:r>
              <a:rPr lang="en-US" b="1" dirty="0" smtClean="0">
                <a:solidFill>
                  <a:schemeClr val="bg1"/>
                </a:solidFill>
              </a:rPr>
              <a:t>:</a:t>
            </a:r>
            <a:r>
              <a:rPr lang="el-GR" b="1" dirty="0" smtClean="0">
                <a:solidFill>
                  <a:schemeClr val="bg1"/>
                </a:solidFill>
              </a:rPr>
              <a:t> </a:t>
            </a:r>
            <a:r>
              <a:rPr lang="en-US" b="1" dirty="0" smtClean="0">
                <a:solidFill>
                  <a:schemeClr val="bg1"/>
                </a:solidFill>
              </a:rPr>
              <a:t>All </a:t>
            </a:r>
            <a:r>
              <a:rPr lang="en-US" b="1" dirty="0">
                <a:solidFill>
                  <a:schemeClr val="bg1"/>
                </a:solidFill>
              </a:rPr>
              <a:t>models perform quite well</a:t>
            </a:r>
            <a:r>
              <a:rPr lang="en-US" b="1" dirty="0" smtClean="0">
                <a:solidFill>
                  <a:schemeClr val="bg1"/>
                </a:solidFill>
              </a:rPr>
              <a:t>.</a:t>
            </a:r>
            <a:endParaRPr lang="el-GR" b="1" dirty="0" smtClean="0">
              <a:solidFill>
                <a:schemeClr val="bg1"/>
              </a:solidFill>
            </a:endParaRPr>
          </a:p>
          <a:p>
            <a:pPr marL="0" indent="0">
              <a:buNone/>
            </a:pPr>
            <a:r>
              <a:rPr lang="en-US" b="1" dirty="0" smtClean="0">
                <a:solidFill>
                  <a:schemeClr val="bg1"/>
                </a:solidFill>
              </a:rPr>
              <a:t>The </a:t>
            </a:r>
            <a:r>
              <a:rPr lang="en-US" b="1" dirty="0">
                <a:solidFill>
                  <a:schemeClr val="bg1"/>
                </a:solidFill>
              </a:rPr>
              <a:t>NC-M (red line) aligns very closely with the diagonal</a:t>
            </a:r>
            <a:r>
              <a:rPr lang="en-US" b="1" dirty="0" smtClean="0">
                <a:solidFill>
                  <a:schemeClr val="bg1"/>
                </a:solidFill>
              </a:rPr>
              <a:t>.</a:t>
            </a:r>
            <a:endParaRPr lang="el-GR" b="1" dirty="0" smtClean="0">
              <a:solidFill>
                <a:schemeClr val="bg1"/>
              </a:solidFill>
            </a:endParaRPr>
          </a:p>
          <a:p>
            <a:pPr marL="0" indent="0">
              <a:buNone/>
            </a:pPr>
            <a:r>
              <a:rPr lang="en-US" b="1" dirty="0" smtClean="0">
                <a:solidFill>
                  <a:schemeClr val="bg1"/>
                </a:solidFill>
              </a:rPr>
              <a:t>The </a:t>
            </a:r>
            <a:r>
              <a:rPr lang="en-US" b="1" dirty="0">
                <a:solidFill>
                  <a:schemeClr val="bg1"/>
                </a:solidFill>
              </a:rPr>
              <a:t>NC-S significantly deviates at low </a:t>
            </a:r>
            <a:r>
              <a:rPr lang="en-US" b="1" dirty="0" err="1" smtClean="0">
                <a:solidFill>
                  <a:schemeClr val="bg1"/>
                </a:solidFill>
              </a:rPr>
              <a:t>SoC</a:t>
            </a:r>
            <a:r>
              <a:rPr lang="el-GR" b="1" dirty="0" smtClean="0">
                <a:solidFill>
                  <a:schemeClr val="bg1"/>
                </a:solidFill>
              </a:rPr>
              <a:t>.</a:t>
            </a:r>
          </a:p>
          <a:p>
            <a:pPr marL="0" indent="0">
              <a:buNone/>
            </a:pPr>
            <a:endParaRPr lang="en-US" b="1" dirty="0" smtClean="0">
              <a:solidFill>
                <a:schemeClr val="bg1"/>
              </a:solidFill>
            </a:endParaRPr>
          </a:p>
          <a:p>
            <a:pPr marL="0" indent="0">
              <a:buNone/>
            </a:pPr>
            <a:r>
              <a:rPr lang="el-GR" b="1" dirty="0" smtClean="0">
                <a:solidFill>
                  <a:schemeClr val="bg1"/>
                </a:solidFill>
              </a:rPr>
              <a:t>2) (</a:t>
            </a:r>
            <a:r>
              <a:rPr lang="en-US" b="1" dirty="0" smtClean="0">
                <a:solidFill>
                  <a:schemeClr val="bg1"/>
                </a:solidFill>
              </a:rPr>
              <a:t>a-2</a:t>
            </a:r>
            <a:r>
              <a:rPr lang="en-US" b="1" dirty="0">
                <a:solidFill>
                  <a:schemeClr val="bg1"/>
                </a:solidFill>
              </a:rPr>
              <a:t>) JP1015</a:t>
            </a:r>
            <a:r>
              <a:rPr lang="en-US" b="1" dirty="0" smtClean="0">
                <a:solidFill>
                  <a:schemeClr val="bg1"/>
                </a:solidFill>
              </a:rPr>
              <a:t>:</a:t>
            </a:r>
            <a:r>
              <a:rPr lang="el-GR" b="1" dirty="0" smtClean="0">
                <a:solidFill>
                  <a:schemeClr val="bg1"/>
                </a:solidFill>
              </a:rPr>
              <a:t> </a:t>
            </a:r>
            <a:r>
              <a:rPr lang="en-US" b="1" dirty="0" smtClean="0">
                <a:solidFill>
                  <a:schemeClr val="bg1"/>
                </a:solidFill>
              </a:rPr>
              <a:t>The </a:t>
            </a:r>
            <a:r>
              <a:rPr lang="en-US" b="1" dirty="0">
                <a:solidFill>
                  <a:schemeClr val="bg1"/>
                </a:solidFill>
              </a:rPr>
              <a:t>NC-M shows the smallest overall </a:t>
            </a:r>
            <a:r>
              <a:rPr lang="en-US" b="1" dirty="0" smtClean="0">
                <a:solidFill>
                  <a:schemeClr val="bg1"/>
                </a:solidFill>
              </a:rPr>
              <a:t>deviation</a:t>
            </a:r>
            <a:r>
              <a:rPr lang="en-US" b="1" dirty="0" smtClean="0">
                <a:solidFill>
                  <a:schemeClr val="bg1"/>
                </a:solidFill>
              </a:rPr>
              <a:t>. The </a:t>
            </a:r>
            <a:r>
              <a:rPr lang="en-US" b="1" dirty="0">
                <a:solidFill>
                  <a:schemeClr val="bg1"/>
                </a:solidFill>
              </a:rPr>
              <a:t>NC-S and NR-S fail to meet low </a:t>
            </a:r>
            <a:r>
              <a:rPr lang="en-US" b="1" dirty="0" err="1">
                <a:solidFill>
                  <a:schemeClr val="bg1"/>
                </a:solidFill>
              </a:rPr>
              <a:t>SoC</a:t>
            </a:r>
            <a:r>
              <a:rPr lang="en-US" b="1" dirty="0">
                <a:solidFill>
                  <a:schemeClr val="bg1"/>
                </a:solidFill>
              </a:rPr>
              <a:t> targets</a:t>
            </a:r>
            <a:r>
              <a:rPr lang="en-US" b="1" dirty="0" smtClean="0">
                <a:solidFill>
                  <a:schemeClr val="bg1"/>
                </a:solidFill>
              </a:rPr>
              <a:t>.</a:t>
            </a:r>
            <a:endParaRPr lang="el-GR" b="1" dirty="0" smtClean="0">
              <a:solidFill>
                <a:schemeClr val="bg1"/>
              </a:solidFill>
            </a:endParaRPr>
          </a:p>
          <a:p>
            <a:pPr marL="0" indent="0">
              <a:buNone/>
            </a:pPr>
            <a:r>
              <a:rPr lang="en-US" b="1" dirty="0" smtClean="0">
                <a:solidFill>
                  <a:schemeClr val="bg1"/>
                </a:solidFill>
              </a:rPr>
              <a:t>The </a:t>
            </a:r>
            <a:r>
              <a:rPr lang="en-US" b="1" dirty="0">
                <a:solidFill>
                  <a:schemeClr val="bg1"/>
                </a:solidFill>
              </a:rPr>
              <a:t>NR-M is stable but not accurate across the entire range</a:t>
            </a:r>
            <a:r>
              <a:rPr lang="en-US" b="1" dirty="0" smtClean="0">
                <a:solidFill>
                  <a:schemeClr val="bg1"/>
                </a:solidFill>
              </a:rPr>
              <a:t>.</a:t>
            </a:r>
            <a:endParaRPr lang="el-GR" b="1" dirty="0" smtClean="0">
              <a:solidFill>
                <a:schemeClr val="bg1"/>
              </a:solidFill>
            </a:endParaRPr>
          </a:p>
          <a:p>
            <a:pPr marL="0" indent="0">
              <a:buNone/>
            </a:pPr>
            <a:r>
              <a:rPr lang="en-US" b="1" dirty="0" smtClean="0">
                <a:solidFill>
                  <a:schemeClr val="bg1"/>
                </a:solidFill>
              </a:rPr>
              <a:t>The </a:t>
            </a:r>
            <a:r>
              <a:rPr lang="en-US" b="1" dirty="0">
                <a:solidFill>
                  <a:schemeClr val="bg1"/>
                </a:solidFill>
              </a:rPr>
              <a:t>diagrams show that the proposed NC-M classifier is the only model that consistently reaches the target final </a:t>
            </a:r>
            <a:r>
              <a:rPr lang="en-US" b="1" dirty="0" err="1">
                <a:solidFill>
                  <a:schemeClr val="bg1"/>
                </a:solidFill>
              </a:rPr>
              <a:t>SoC</a:t>
            </a:r>
            <a:r>
              <a:rPr lang="en-US" b="1" dirty="0">
                <a:solidFill>
                  <a:schemeClr val="bg1"/>
                </a:solidFill>
              </a:rPr>
              <a:t>, even in challenging cycles like JP1015. This confirms its target accuracy and effectiveness in real-world conditions.</a:t>
            </a:r>
            <a:endParaRPr lang="el-GR" b="1" dirty="0" smtClean="0">
              <a:solidFill>
                <a:schemeClr val="bg1"/>
              </a:solidFill>
            </a:endParaRPr>
          </a:p>
        </p:txBody>
      </p:sp>
    </p:spTree>
    <p:extLst>
      <p:ext uri="{BB962C8B-B14F-4D97-AF65-F5344CB8AC3E}">
        <p14:creationId xmlns:p14="http://schemas.microsoft.com/office/powerpoint/2010/main" val="38530239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p:cNvPicPr>
          <p:nvPr>
            <p:ph idx="1"/>
          </p:nvPr>
        </p:nvPicPr>
        <p:blipFill rotWithShape="1">
          <a:blip r:embed="rId3"/>
          <a:srcRect l="20754" t="21416" r="22351" b="62071"/>
          <a:stretch/>
        </p:blipFill>
        <p:spPr bwMode="auto">
          <a:xfrm>
            <a:off x="251520" y="1340768"/>
            <a:ext cx="8424936" cy="46085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89149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r>
              <a:rPr lang="en-US" b="1" u="sng" dirty="0">
                <a:solidFill>
                  <a:schemeClr val="bg1"/>
                </a:solidFill>
                <a:effectLst>
                  <a:outerShdw blurRad="38100" dist="38100" dir="2700000" algn="tl">
                    <a:srgbClr val="000000">
                      <a:alpha val="43137"/>
                    </a:srgbClr>
                  </a:outerShdw>
                </a:effectLst>
              </a:rPr>
              <a:t>Table 5 shows </a:t>
            </a:r>
            <a:r>
              <a:rPr lang="en-US" b="1" u="sng" dirty="0" smtClean="0">
                <a:solidFill>
                  <a:schemeClr val="bg1"/>
                </a:solidFill>
                <a:effectLst>
                  <a:outerShdw blurRad="38100" dist="38100" dir="2700000" algn="tl">
                    <a:srgbClr val="000000">
                      <a:alpha val="43137"/>
                    </a:srgbClr>
                  </a:outerShdw>
                </a:effectLst>
              </a:rPr>
              <a:t>that:</a:t>
            </a:r>
            <a:endParaRPr lang="el-GR" b="1" u="sng" dirty="0">
              <a:solidFill>
                <a:schemeClr val="bg1"/>
              </a:solidFill>
              <a:effectLst>
                <a:outerShdw blurRad="38100" dist="38100" dir="2700000" algn="tl">
                  <a:srgbClr val="000000">
                    <a:alpha val="43137"/>
                  </a:srgbClr>
                </a:outerShdw>
              </a:effectLst>
            </a:endParaRPr>
          </a:p>
          <a:p>
            <a:r>
              <a:rPr lang="en-US" b="1" dirty="0" smtClean="0">
                <a:solidFill>
                  <a:schemeClr val="bg1"/>
                </a:solidFill>
                <a:effectLst>
                  <a:outerShdw blurRad="38100" dist="38100" dir="2700000" algn="tl">
                    <a:srgbClr val="000000">
                      <a:alpha val="43137"/>
                    </a:srgbClr>
                  </a:outerShdw>
                </a:effectLst>
              </a:rPr>
              <a:t>Traditional </a:t>
            </a:r>
            <a:r>
              <a:rPr lang="en-US" b="1" dirty="0">
                <a:solidFill>
                  <a:schemeClr val="bg1"/>
                </a:solidFill>
                <a:effectLst>
                  <a:outerShdw blurRad="38100" dist="38100" dir="2700000" algn="tl">
                    <a:srgbClr val="000000">
                      <a:alpha val="43137"/>
                    </a:srgbClr>
                  </a:outerShdw>
                </a:effectLst>
              </a:rPr>
              <a:t>models fail to control the </a:t>
            </a:r>
            <a:r>
              <a:rPr lang="en-US" b="1" dirty="0" err="1">
                <a:solidFill>
                  <a:schemeClr val="bg1"/>
                </a:solidFill>
                <a:effectLst>
                  <a:outerShdw blurRad="38100" dist="38100" dir="2700000" algn="tl">
                    <a:srgbClr val="000000">
                      <a:alpha val="43137"/>
                    </a:srgbClr>
                  </a:outerShdw>
                </a:effectLst>
              </a:rPr>
              <a:t>SoC</a:t>
            </a:r>
            <a:r>
              <a:rPr lang="en-US" b="1" dirty="0" err="1" smtClean="0">
                <a:solidFill>
                  <a:schemeClr val="bg1"/>
                </a:solidFill>
                <a:effectLst>
                  <a:outerShdw blurRad="38100" dist="38100" dir="2700000" algn="tl">
                    <a:srgbClr val="000000">
                      <a:alpha val="43137"/>
                    </a:srgbClr>
                  </a:outerShdw>
                </a:effectLst>
              </a:rPr>
              <a:t>.</a:t>
            </a:r>
            <a:endParaRPr lang="el-GR" b="1" dirty="0" smtClean="0">
              <a:solidFill>
                <a:schemeClr val="bg1"/>
              </a:solidFill>
              <a:effectLst>
                <a:outerShdw blurRad="38100" dist="38100" dir="2700000" algn="tl">
                  <a:srgbClr val="000000">
                    <a:alpha val="43137"/>
                  </a:srgbClr>
                </a:outerShdw>
              </a:effectLst>
            </a:endParaRPr>
          </a:p>
          <a:p>
            <a:r>
              <a:rPr lang="en-US" b="1" dirty="0" smtClean="0">
                <a:solidFill>
                  <a:schemeClr val="bg1"/>
                </a:solidFill>
                <a:effectLst>
                  <a:outerShdw blurRad="38100" dist="38100" dir="2700000" algn="tl">
                    <a:srgbClr val="000000">
                      <a:alpha val="43137"/>
                    </a:srgbClr>
                  </a:outerShdw>
                </a:effectLst>
              </a:rPr>
              <a:t>The </a:t>
            </a:r>
            <a:r>
              <a:rPr lang="en-US" b="1" dirty="0">
                <a:solidFill>
                  <a:schemeClr val="bg1"/>
                </a:solidFill>
                <a:effectLst>
                  <a:outerShdw blurRad="38100" dist="38100" dir="2700000" algn="tl">
                    <a:srgbClr val="000000">
                      <a:alpha val="43137"/>
                    </a:srgbClr>
                  </a:outerShdw>
                </a:effectLst>
              </a:rPr>
              <a:t>shooting neural networks achieve nearly perfect </a:t>
            </a:r>
            <a:r>
              <a:rPr lang="en-US" b="1" dirty="0" smtClean="0">
                <a:solidFill>
                  <a:schemeClr val="bg1"/>
                </a:solidFill>
                <a:effectLst>
                  <a:outerShdw blurRad="38100" dist="38100" dir="2700000" algn="tl">
                    <a:srgbClr val="000000">
                      <a:alpha val="43137"/>
                    </a:srgbClr>
                  </a:outerShdw>
                </a:effectLst>
              </a:rPr>
              <a:t>accuracy.</a:t>
            </a:r>
            <a:endParaRPr lang="el-GR" b="1" dirty="0" smtClean="0">
              <a:solidFill>
                <a:schemeClr val="bg1"/>
              </a:solidFill>
              <a:effectLst>
                <a:outerShdw blurRad="38100" dist="38100" dir="2700000" algn="tl">
                  <a:srgbClr val="000000">
                    <a:alpha val="43137"/>
                  </a:srgbClr>
                </a:outerShdw>
              </a:effectLst>
            </a:endParaRPr>
          </a:p>
          <a:p>
            <a:r>
              <a:rPr lang="en-US" b="1" dirty="0" smtClean="0">
                <a:solidFill>
                  <a:schemeClr val="bg1"/>
                </a:solidFill>
                <a:effectLst>
                  <a:outerShdw blurRad="38100" dist="38100" dir="2700000" algn="tl">
                    <a:srgbClr val="000000">
                      <a:alpha val="43137"/>
                    </a:srgbClr>
                  </a:outerShdw>
                </a:effectLst>
              </a:rPr>
              <a:t>The </a:t>
            </a:r>
            <a:r>
              <a:rPr lang="en-US" b="1" dirty="0">
                <a:solidFill>
                  <a:schemeClr val="bg1"/>
                </a:solidFill>
                <a:effectLst>
                  <a:outerShdw blurRad="38100" dist="38100" dir="2700000" algn="tl">
                    <a:srgbClr val="000000">
                      <a:alpha val="43137"/>
                    </a:srgbClr>
                  </a:outerShdw>
                </a:effectLst>
              </a:rPr>
              <a:t>adaptive NC-M achieves the best compromise between accuracy and adaptability, performing better in realistic conditions.</a:t>
            </a:r>
          </a:p>
        </p:txBody>
      </p:sp>
    </p:spTree>
    <p:extLst>
      <p:ext uri="{BB962C8B-B14F-4D97-AF65-F5344CB8AC3E}">
        <p14:creationId xmlns:p14="http://schemas.microsoft.com/office/powerpoint/2010/main" val="1979343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p:cNvPicPr>
          <p:nvPr>
            <p:ph idx="1"/>
          </p:nvPr>
        </p:nvPicPr>
        <p:blipFill rotWithShape="1">
          <a:blip r:embed="rId3"/>
          <a:srcRect l="22931" t="42832" r="22933" b="17690"/>
          <a:stretch/>
        </p:blipFill>
        <p:spPr bwMode="auto">
          <a:xfrm>
            <a:off x="457200" y="1628800"/>
            <a:ext cx="8229600" cy="41764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4240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marL="0" indent="0">
              <a:buNone/>
            </a:pPr>
            <a:r>
              <a:rPr lang="en-US" b="1" dirty="0" smtClean="0">
                <a:solidFill>
                  <a:schemeClr val="bg1"/>
                </a:solidFill>
                <a:effectLst>
                  <a:outerShdw blurRad="38100" dist="38100" dir="2700000" algn="tl">
                    <a:srgbClr val="000000">
                      <a:alpha val="43137"/>
                    </a:srgbClr>
                  </a:outerShdw>
                </a:effectLst>
              </a:rPr>
              <a:t>The table</a:t>
            </a:r>
            <a:r>
              <a:rPr lang="el-GR" b="1" dirty="0" smtClean="0">
                <a:solidFill>
                  <a:schemeClr val="bg1"/>
                </a:solidFill>
                <a:effectLst>
                  <a:outerShdw blurRad="38100" dist="38100" dir="2700000" algn="tl">
                    <a:srgbClr val="000000">
                      <a:alpha val="43137"/>
                    </a:srgbClr>
                  </a:outerShdw>
                </a:effectLst>
              </a:rPr>
              <a:t> 6</a:t>
            </a:r>
            <a:r>
              <a:rPr lang="en-US" b="1" dirty="0" smtClean="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shows that the Shooting and Adaptive neural models (especially NC-M</a:t>
            </a:r>
            <a:r>
              <a:rPr lang="en-US" b="1" dirty="0" smtClean="0">
                <a:solidFill>
                  <a:schemeClr val="bg1"/>
                </a:solidFill>
                <a:effectLst>
                  <a:outerShdw blurRad="38100" dist="38100" dir="2700000" algn="tl">
                    <a:srgbClr val="000000">
                      <a:alpha val="43137"/>
                    </a:srgbClr>
                  </a:outerShdw>
                </a:effectLst>
              </a:rPr>
              <a:t>):</a:t>
            </a:r>
            <a:endParaRPr lang="el-GR" b="1" dirty="0" smtClean="0">
              <a:solidFill>
                <a:schemeClr val="bg1"/>
              </a:solidFill>
              <a:effectLst>
                <a:outerShdw blurRad="38100" dist="38100" dir="2700000" algn="tl">
                  <a:srgbClr val="000000">
                    <a:alpha val="43137"/>
                  </a:srgbClr>
                </a:outerShdw>
              </a:effectLst>
            </a:endParaRPr>
          </a:p>
          <a:p>
            <a:r>
              <a:rPr lang="en-US" b="1" dirty="0" smtClean="0">
                <a:solidFill>
                  <a:schemeClr val="bg1"/>
                </a:solidFill>
                <a:effectLst>
                  <a:outerShdw blurRad="38100" dist="38100" dir="2700000" algn="tl">
                    <a:srgbClr val="000000">
                      <a:alpha val="43137"/>
                    </a:srgbClr>
                  </a:outerShdw>
                </a:effectLst>
              </a:rPr>
              <a:t>Accurately </a:t>
            </a:r>
            <a:r>
              <a:rPr lang="en-US" b="1" dirty="0">
                <a:solidFill>
                  <a:schemeClr val="bg1"/>
                </a:solidFill>
                <a:effectLst>
                  <a:outerShdw blurRad="38100" dist="38100" dir="2700000" algn="tl">
                    <a:srgbClr val="000000">
                      <a:alpha val="43137"/>
                    </a:srgbClr>
                  </a:outerShdw>
                </a:effectLst>
              </a:rPr>
              <a:t>approximate the performance of </a:t>
            </a:r>
            <a:r>
              <a:rPr lang="en-US" b="1" dirty="0" smtClean="0">
                <a:solidFill>
                  <a:schemeClr val="bg1"/>
                </a:solidFill>
                <a:effectLst>
                  <a:outerShdw blurRad="38100" dist="38100" dir="2700000" algn="tl">
                    <a:srgbClr val="000000">
                      <a:alpha val="43137"/>
                    </a:srgbClr>
                  </a:outerShdw>
                </a:effectLst>
              </a:rPr>
              <a:t>Dynamic Programming</a:t>
            </a:r>
            <a:endParaRPr lang="el-GR" b="1" dirty="0" smtClean="0">
              <a:solidFill>
                <a:schemeClr val="bg1"/>
              </a:solidFill>
              <a:effectLst>
                <a:outerShdw blurRad="38100" dist="38100" dir="2700000" algn="tl">
                  <a:srgbClr val="000000">
                    <a:alpha val="43137"/>
                  </a:srgbClr>
                </a:outerShdw>
              </a:effectLst>
            </a:endParaRPr>
          </a:p>
          <a:p>
            <a:r>
              <a:rPr lang="en-US" b="1" dirty="0" smtClean="0">
                <a:solidFill>
                  <a:schemeClr val="bg1"/>
                </a:solidFill>
                <a:effectLst>
                  <a:outerShdw blurRad="38100" dist="38100" dir="2700000" algn="tl">
                    <a:srgbClr val="000000">
                      <a:alpha val="43137"/>
                    </a:srgbClr>
                  </a:outerShdw>
                </a:effectLst>
              </a:rPr>
              <a:t>Have </a:t>
            </a:r>
            <a:r>
              <a:rPr lang="en-US" b="1" dirty="0">
                <a:solidFill>
                  <a:schemeClr val="bg1"/>
                </a:solidFill>
                <a:effectLst>
                  <a:outerShdw blurRad="38100" dist="38100" dir="2700000" algn="tl">
                    <a:srgbClr val="000000">
                      <a:alpha val="43137"/>
                    </a:srgbClr>
                  </a:outerShdw>
                </a:effectLst>
              </a:rPr>
              <a:t>dramatically lower computational </a:t>
            </a:r>
            <a:r>
              <a:rPr lang="en-US" b="1" dirty="0" smtClean="0">
                <a:solidFill>
                  <a:schemeClr val="bg1"/>
                </a:solidFill>
                <a:effectLst>
                  <a:outerShdw blurRad="38100" dist="38100" dir="2700000" algn="tl">
                    <a:srgbClr val="000000">
                      <a:alpha val="43137"/>
                    </a:srgbClr>
                  </a:outerShdw>
                </a:effectLst>
              </a:rPr>
              <a:t>cost</a:t>
            </a:r>
            <a:endParaRPr lang="el-GR" b="1" dirty="0" smtClean="0">
              <a:solidFill>
                <a:schemeClr val="bg1"/>
              </a:solidFill>
              <a:effectLst>
                <a:outerShdw blurRad="38100" dist="38100" dir="2700000" algn="tl">
                  <a:srgbClr val="000000">
                    <a:alpha val="43137"/>
                  </a:srgbClr>
                </a:outerShdw>
              </a:effectLst>
            </a:endParaRPr>
          </a:p>
          <a:p>
            <a:r>
              <a:rPr lang="en-US" b="1" dirty="0" smtClean="0">
                <a:solidFill>
                  <a:schemeClr val="bg1"/>
                </a:solidFill>
                <a:effectLst>
                  <a:outerShdw blurRad="38100" dist="38100" dir="2700000" algn="tl">
                    <a:srgbClr val="000000">
                      <a:alpha val="43137"/>
                    </a:srgbClr>
                  </a:outerShdw>
                </a:effectLst>
              </a:rPr>
              <a:t>Are </a:t>
            </a:r>
            <a:r>
              <a:rPr lang="en-US" b="1" dirty="0">
                <a:solidFill>
                  <a:schemeClr val="bg1"/>
                </a:solidFill>
                <a:effectLst>
                  <a:outerShdw blurRad="38100" dist="38100" dir="2700000" algn="tl">
                    <a:srgbClr val="000000">
                      <a:alpha val="43137"/>
                    </a:srgbClr>
                  </a:outerShdw>
                </a:effectLst>
              </a:rPr>
              <a:t>suitable for real-time use in FCEVs</a:t>
            </a:r>
          </a:p>
        </p:txBody>
      </p:sp>
    </p:spTree>
    <p:extLst>
      <p:ext uri="{BB962C8B-B14F-4D97-AF65-F5344CB8AC3E}">
        <p14:creationId xmlns:p14="http://schemas.microsoft.com/office/powerpoint/2010/main" val="15756969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p:cNvPicPr>
          <p:nvPr>
            <p:ph idx="1"/>
          </p:nvPr>
        </p:nvPicPr>
        <p:blipFill rotWithShape="1">
          <a:blip r:embed="rId3"/>
          <a:srcRect l="49637" t="21416" r="22496" b="9692"/>
          <a:stretch/>
        </p:blipFill>
        <p:spPr bwMode="auto">
          <a:xfrm>
            <a:off x="683568" y="1556792"/>
            <a:ext cx="7632848" cy="48574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35225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marL="0" indent="0">
              <a:buNone/>
            </a:pPr>
            <a:r>
              <a:rPr lang="en-US" sz="2000" b="1" dirty="0">
                <a:solidFill>
                  <a:schemeClr val="bg1"/>
                </a:solidFill>
                <a:effectLst>
                  <a:outerShdw blurRad="38100" dist="38100" dir="2700000" algn="tl">
                    <a:srgbClr val="000000">
                      <a:alpha val="43137"/>
                    </a:srgbClr>
                  </a:outerShdw>
                </a:effectLst>
              </a:rPr>
              <a:t>Table 7 from Paper 5 presents a comparison between two adaptive EMS methods (Adaptive ECMS and Adaptive NC-S) in terms of</a:t>
            </a:r>
            <a:r>
              <a:rPr lang="en-US" sz="2000" b="1" dirty="0" smtClean="0">
                <a:solidFill>
                  <a:schemeClr val="bg1"/>
                </a:solidFill>
                <a:effectLst>
                  <a:outerShdw blurRad="38100" dist="38100" dir="2700000" algn="tl">
                    <a:srgbClr val="000000">
                      <a:alpha val="43137"/>
                    </a:srgbClr>
                  </a:outerShdw>
                </a:effectLst>
              </a:rPr>
              <a:t>:</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Four key performance indicators:</a:t>
            </a:r>
          </a:p>
          <a:p>
            <a:pPr marL="0" indent="0">
              <a:buNone/>
            </a:pPr>
            <a:endParaRPr lang="en-US" sz="20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484580958"/>
              </p:ext>
            </p:extLst>
          </p:nvPr>
        </p:nvGraphicFramePr>
        <p:xfrm>
          <a:off x="457200" y="2811621"/>
          <a:ext cx="8229600" cy="2103120"/>
        </p:xfrm>
        <a:graphic>
          <a:graphicData uri="http://schemas.openxmlformats.org/drawingml/2006/table">
            <a:tbl>
              <a:tblPr/>
              <a:tblGrid>
                <a:gridCol w="4114800"/>
                <a:gridCol w="4114800"/>
              </a:tblGrid>
              <a:tr h="0">
                <a:tc>
                  <a:txBody>
                    <a:bodyPr/>
                    <a:lstStyle/>
                    <a:p>
                      <a:r>
                        <a:rPr lang="en-US" b="1" dirty="0">
                          <a:solidFill>
                            <a:schemeClr val="bg1"/>
                          </a:solidFill>
                          <a:effectLst>
                            <a:outerShdw blurRad="38100" dist="38100" dir="2700000" algn="tl">
                              <a:srgbClr val="000000">
                                <a:alpha val="43137"/>
                              </a:srgbClr>
                            </a:outerShdw>
                          </a:effectLst>
                        </a:rPr>
                        <a:t>Indicator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r>
                        <a:rPr lang="en-US" b="1">
                          <a:solidFill>
                            <a:schemeClr val="bg1"/>
                          </a:solidFill>
                          <a:effectLst>
                            <a:outerShdw blurRad="38100" dist="38100" dir="2700000" algn="tl">
                              <a:srgbClr val="000000">
                                <a:alpha val="43137"/>
                              </a:srgbClr>
                            </a:outerShdw>
                          </a:effectLst>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r h="0">
                <a:tc>
                  <a:txBody>
                    <a:bodyPr/>
                    <a:lstStyle/>
                    <a:p>
                      <a:r>
                        <a:rPr lang="en-US" b="1" dirty="0" err="1">
                          <a:solidFill>
                            <a:schemeClr val="bg1"/>
                          </a:solidFill>
                          <a:effectLst>
                            <a:outerShdw blurRad="38100" dist="38100" dir="2700000" algn="tl">
                              <a:srgbClr val="000000">
                                <a:alpha val="43137"/>
                              </a:srgbClr>
                            </a:outerShdw>
                          </a:effectLst>
                        </a:rPr>
                        <a:t>Tc</a:t>
                      </a:r>
                      <a:r>
                        <a:rPr lang="en-US" b="1" dirty="0">
                          <a:solidFill>
                            <a:schemeClr val="bg1"/>
                          </a:solidFill>
                          <a:effectLst>
                            <a:outerShdw blurRad="38100" dist="38100" dir="2700000" algn="tl">
                              <a:srgbClr val="000000">
                                <a:alpha val="43137"/>
                              </a:srgbClr>
                            </a:outerShdw>
                          </a:effectLst>
                        </a:rPr>
                        <a:t> [s]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r>
                        <a:rPr lang="en-US" b="1">
                          <a:solidFill>
                            <a:schemeClr val="bg1"/>
                          </a:solidFill>
                          <a:effectLst>
                            <a:outerShdw blurRad="38100" dist="38100" dir="2700000" algn="tl">
                              <a:srgbClr val="000000">
                                <a:alpha val="43137"/>
                              </a:srgbClr>
                            </a:outerShdw>
                          </a:effectLst>
                        </a:rPr>
                        <a:t>Computation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r h="0">
                <a:tc>
                  <a:txBody>
                    <a:bodyPr/>
                    <a:lstStyle/>
                    <a:p>
                      <a:r>
                        <a:rPr lang="en-US" b="1" smtClean="0">
                          <a:solidFill>
                            <a:schemeClr val="bg1"/>
                          </a:solidFill>
                          <a:effectLst>
                            <a:outerShdw blurRad="38100" dist="38100" dir="2700000" algn="tl">
                              <a:srgbClr val="000000">
                                <a:alpha val="43137"/>
                              </a:srgbClr>
                            </a:outerShdw>
                          </a:effectLst>
                        </a:rPr>
                        <a:t>mfcs  </a:t>
                      </a:r>
                      <a:r>
                        <a:rPr lang="en-US" b="1" dirty="0">
                          <a:solidFill>
                            <a:schemeClr val="bg1"/>
                          </a:solidFill>
                          <a:effectLst>
                            <a:outerShdw blurRad="38100" dist="38100" dir="2700000" algn="tl">
                              <a:srgbClr val="000000">
                                <a:alpha val="43137"/>
                              </a:srgbClr>
                            </a:outerShdw>
                          </a:effectLst>
                        </a:rPr>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r>
                        <a:rPr lang="en-US" b="1">
                          <a:solidFill>
                            <a:schemeClr val="bg1"/>
                          </a:solidFill>
                          <a:effectLst>
                            <a:outerShdw blurRad="38100" dist="38100" dir="2700000" algn="tl">
                              <a:srgbClr val="000000">
                                <a:alpha val="43137"/>
                              </a:srgbClr>
                            </a:outerShdw>
                          </a:effectLst>
                        </a:rPr>
                        <a:t>Hydrogen consumption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r h="0">
                <a:tc>
                  <a:txBody>
                    <a:bodyPr/>
                    <a:lstStyle/>
                    <a:p>
                      <a:r>
                        <a:rPr lang="en-US" b="1" dirty="0" err="1">
                          <a:solidFill>
                            <a:schemeClr val="bg1"/>
                          </a:solidFill>
                          <a:effectLst>
                            <a:outerShdw blurRad="38100" dist="38100" dir="2700000" algn="tl">
                              <a:srgbClr val="000000">
                                <a:alpha val="43137"/>
                              </a:srgbClr>
                            </a:outerShdw>
                          </a:effectLst>
                        </a:rPr>
                        <a:t>SoCf</a:t>
                      </a:r>
                      <a:endParaRPr lang="en-US" b="1" dirty="0">
                        <a:solidFill>
                          <a:schemeClr val="bg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r>
                        <a:rPr lang="en-US" b="1" dirty="0">
                          <a:solidFill>
                            <a:schemeClr val="bg1"/>
                          </a:solidFill>
                          <a:effectLst>
                            <a:outerShdw blurRad="38100" dist="38100" dir="2700000" algn="tl">
                              <a:srgbClr val="000000">
                                <a:alpha val="43137"/>
                              </a:srgbClr>
                            </a:outerShdw>
                          </a:effectLst>
                        </a:rPr>
                        <a:t>Final battery state of charge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r h="0">
                <a:tc>
                  <a:txBody>
                    <a:bodyPr/>
                    <a:lstStyle/>
                    <a:p>
                      <a:r>
                        <a:rPr lang="en-US" b="1" dirty="0" err="1" smtClean="0">
                          <a:solidFill>
                            <a:schemeClr val="bg1"/>
                          </a:solidFill>
                          <a:effectLst>
                            <a:outerShdw blurRad="38100" dist="38100" dir="2700000" algn="tl">
                              <a:srgbClr val="000000">
                                <a:alpha val="43137"/>
                              </a:srgbClr>
                            </a:outerShdw>
                          </a:effectLst>
                        </a:rPr>
                        <a:t>mfcs</a:t>
                      </a:r>
                      <a:r>
                        <a:rPr lang="en-US" b="1" dirty="0" smtClean="0">
                          <a:solidFill>
                            <a:schemeClr val="bg1"/>
                          </a:solidFill>
                          <a:effectLst>
                            <a:outerShdw blurRad="38100" dist="38100" dir="2700000" algn="tl">
                              <a:srgbClr val="000000">
                                <a:alpha val="43137"/>
                              </a:srgbClr>
                            </a:outerShdw>
                          </a:effectLst>
                        </a:rPr>
                        <a:t> </a:t>
                      </a:r>
                      <a:r>
                        <a:rPr lang="en-US" b="1" dirty="0" err="1" smtClean="0">
                          <a:solidFill>
                            <a:schemeClr val="bg1"/>
                          </a:solidFill>
                          <a:effectLst>
                            <a:outerShdw blurRad="38100" dist="38100" dir="2700000" algn="tl">
                              <a:srgbClr val="000000">
                                <a:alpha val="43137"/>
                              </a:srgbClr>
                            </a:outerShdw>
                          </a:effectLst>
                        </a:rPr>
                        <a:t>equ</a:t>
                      </a:r>
                      <a:r>
                        <a:rPr lang="en-US" b="1" dirty="0" smtClean="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r>
                        <a:rPr lang="en-US" b="1" dirty="0">
                          <a:solidFill>
                            <a:schemeClr val="bg1"/>
                          </a:solidFill>
                          <a:effectLst>
                            <a:outerShdw blurRad="38100" dist="38100" dir="2700000" algn="tl">
                              <a:srgbClr val="000000">
                                <a:alpha val="43137"/>
                              </a:srgbClr>
                            </a:outerShdw>
                          </a:effectLst>
                        </a:rPr>
                        <a:t>Equivalent hydrogen consumption (normalized)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r>
            </a:tbl>
          </a:graphicData>
        </a:graphic>
      </p:graphicFrame>
    </p:spTree>
    <p:extLst>
      <p:ext uri="{BB962C8B-B14F-4D97-AF65-F5344CB8AC3E}">
        <p14:creationId xmlns:p14="http://schemas.microsoft.com/office/powerpoint/2010/main" val="19344058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marL="0" indent="0">
              <a:buNone/>
            </a:pPr>
            <a:r>
              <a:rPr lang="en-US" sz="2400" b="1" dirty="0">
                <a:solidFill>
                  <a:schemeClr val="bg1"/>
                </a:solidFill>
                <a:effectLst>
                  <a:outerShdw blurRad="38100" dist="38100" dir="2700000" algn="tl">
                    <a:srgbClr val="000000">
                      <a:alpha val="43137"/>
                    </a:srgbClr>
                  </a:outerShdw>
                </a:effectLst>
              </a:rPr>
              <a:t>Table 7 shows that the Adaptive NC-S</a:t>
            </a:r>
            <a:r>
              <a:rPr lang="en-US" sz="2400" b="1" dirty="0" smtClean="0">
                <a:solidFill>
                  <a:schemeClr val="bg1"/>
                </a:solidFill>
                <a:effectLst>
                  <a:outerShdw blurRad="38100" dist="38100" dir="2700000" algn="tl">
                    <a:srgbClr val="000000">
                      <a:alpha val="43137"/>
                    </a:srgbClr>
                  </a:outerShdw>
                </a:effectLst>
              </a:rPr>
              <a:t>:</a:t>
            </a:r>
            <a:endParaRPr lang="el-GR" sz="2400" b="1" dirty="0" smtClean="0">
              <a:solidFill>
                <a:schemeClr val="bg1"/>
              </a:solidFill>
              <a:effectLst>
                <a:outerShdw blurRad="38100" dist="38100" dir="2700000" algn="tl">
                  <a:srgbClr val="000000">
                    <a:alpha val="43137"/>
                  </a:srgbClr>
                </a:outerShdw>
              </a:effectLst>
            </a:endParaRPr>
          </a:p>
          <a:p>
            <a:pPr marL="0" indent="0">
              <a:buNone/>
            </a:pPr>
            <a:endParaRPr lang="en-US" sz="2400" b="1" dirty="0" smtClean="0">
              <a:solidFill>
                <a:schemeClr val="bg1"/>
              </a:solidFill>
              <a:effectLst>
                <a:outerShdw blurRad="38100" dist="38100" dir="2700000" algn="tl">
                  <a:srgbClr val="000000">
                    <a:alpha val="43137"/>
                  </a:srgbClr>
                </a:outerShdw>
              </a:effectLst>
            </a:endParaRPr>
          </a:p>
          <a:p>
            <a:pPr marL="0" indent="0">
              <a:buNone/>
            </a:pPr>
            <a:r>
              <a:rPr lang="el-GR" sz="2400" b="1" dirty="0" smtClean="0">
                <a:solidFill>
                  <a:schemeClr val="bg1"/>
                </a:solidFill>
                <a:effectLst>
                  <a:outerShdw blurRad="38100" dist="38100" dir="2700000" algn="tl">
                    <a:srgbClr val="000000">
                      <a:alpha val="43137"/>
                    </a:srgbClr>
                  </a:outerShdw>
                </a:effectLst>
              </a:rPr>
              <a:t>1) </a:t>
            </a:r>
            <a:r>
              <a:rPr lang="en-US" sz="2400" b="1" dirty="0" smtClean="0">
                <a:solidFill>
                  <a:schemeClr val="bg1"/>
                </a:solidFill>
                <a:effectLst>
                  <a:outerShdw blurRad="38100" dist="38100" dir="2700000" algn="tl">
                    <a:srgbClr val="000000">
                      <a:alpha val="43137"/>
                    </a:srgbClr>
                  </a:outerShdw>
                </a:effectLst>
              </a:rPr>
              <a:t>Is </a:t>
            </a:r>
            <a:r>
              <a:rPr lang="en-US" sz="2400" b="1" dirty="0">
                <a:solidFill>
                  <a:schemeClr val="bg1"/>
                </a:solidFill>
                <a:effectLst>
                  <a:outerShdw blurRad="38100" dist="38100" dir="2700000" algn="tl">
                    <a:srgbClr val="000000">
                      <a:alpha val="43137"/>
                    </a:srgbClr>
                  </a:outerShdw>
                </a:effectLst>
              </a:rPr>
              <a:t>fast (1.45 s</a:t>
            </a:r>
            <a:r>
              <a:rPr lang="en-US" sz="2400" b="1" dirty="0" smtClean="0">
                <a:solidFill>
                  <a:schemeClr val="bg1"/>
                </a:solidFill>
                <a:effectLst>
                  <a:outerShdw blurRad="38100" dist="38100" dir="2700000" algn="tl">
                    <a:srgbClr val="000000">
                      <a:alpha val="43137"/>
                    </a:srgbClr>
                  </a:outerShdw>
                </a:effectLst>
              </a:rPr>
              <a:t>) </a:t>
            </a:r>
            <a:r>
              <a:rPr lang="en-US" sz="2400" b="1" dirty="0">
                <a:solidFill>
                  <a:schemeClr val="bg1"/>
                </a:solidFill>
                <a:effectLst>
                  <a:outerShdw blurRad="38100" dist="38100" dir="2700000" algn="tl">
                    <a:srgbClr val="000000">
                      <a:alpha val="43137"/>
                    </a:srgbClr>
                  </a:outerShdw>
                </a:effectLst>
              </a:rPr>
              <a:t>making it suitable for real-time </a:t>
            </a:r>
            <a:r>
              <a:rPr lang="en-US" sz="2400" b="1" dirty="0" smtClean="0">
                <a:solidFill>
                  <a:schemeClr val="bg1"/>
                </a:solidFill>
                <a:effectLst>
                  <a:outerShdw blurRad="38100" dist="38100" dir="2700000" algn="tl">
                    <a:srgbClr val="000000">
                      <a:alpha val="43137"/>
                    </a:srgbClr>
                  </a:outerShdw>
                </a:effectLst>
              </a:rPr>
              <a:t>use</a:t>
            </a:r>
            <a:endParaRPr lang="el-GR" sz="2400" b="1" dirty="0" smtClean="0">
              <a:solidFill>
                <a:schemeClr val="bg1"/>
              </a:solidFill>
              <a:effectLst>
                <a:outerShdw blurRad="38100" dist="38100" dir="2700000" algn="tl">
                  <a:srgbClr val="000000">
                    <a:alpha val="43137"/>
                  </a:srgbClr>
                </a:outerShdw>
              </a:effectLst>
            </a:endParaRPr>
          </a:p>
          <a:p>
            <a:pPr marL="0" indent="0">
              <a:buNone/>
            </a:pPr>
            <a:endParaRPr lang="en-US" sz="2400" b="1" dirty="0" smtClean="0">
              <a:solidFill>
                <a:schemeClr val="bg1"/>
              </a:solidFill>
              <a:effectLst>
                <a:outerShdw blurRad="38100" dist="38100" dir="2700000" algn="tl">
                  <a:srgbClr val="000000">
                    <a:alpha val="43137"/>
                  </a:srgbClr>
                </a:outerShdw>
              </a:effectLst>
            </a:endParaRPr>
          </a:p>
          <a:p>
            <a:pPr marL="0" indent="0">
              <a:buNone/>
            </a:pPr>
            <a:r>
              <a:rPr lang="el-GR" sz="2400" b="1" dirty="0" smtClean="0">
                <a:solidFill>
                  <a:schemeClr val="bg1"/>
                </a:solidFill>
                <a:effectLst>
                  <a:outerShdw blurRad="38100" dist="38100" dir="2700000" algn="tl">
                    <a:srgbClr val="000000">
                      <a:alpha val="43137"/>
                    </a:srgbClr>
                  </a:outerShdw>
                </a:effectLst>
              </a:rPr>
              <a:t>2) </a:t>
            </a:r>
            <a:r>
              <a:rPr lang="en-US" sz="2400" b="1" dirty="0" smtClean="0">
                <a:solidFill>
                  <a:schemeClr val="bg1"/>
                </a:solidFill>
                <a:effectLst>
                  <a:outerShdw blurRad="38100" dist="38100" dir="2700000" algn="tl">
                    <a:srgbClr val="000000">
                      <a:alpha val="43137"/>
                    </a:srgbClr>
                  </a:outerShdw>
                </a:effectLst>
              </a:rPr>
              <a:t>Achieves </a:t>
            </a:r>
            <a:r>
              <a:rPr lang="en-US" sz="2400" b="1" dirty="0">
                <a:solidFill>
                  <a:schemeClr val="bg1"/>
                </a:solidFill>
                <a:effectLst>
                  <a:outerShdw blurRad="38100" dist="38100" dir="2700000" algn="tl">
                    <a:srgbClr val="000000">
                      <a:alpha val="43137"/>
                    </a:srgbClr>
                  </a:outerShdw>
                </a:effectLst>
              </a:rPr>
              <a:t>the same or better </a:t>
            </a:r>
            <a:r>
              <a:rPr lang="en-US" sz="2400" b="1" dirty="0" err="1">
                <a:solidFill>
                  <a:schemeClr val="bg1"/>
                </a:solidFill>
                <a:effectLst>
                  <a:outerShdw blurRad="38100" dist="38100" dir="2700000" algn="tl">
                    <a:srgbClr val="000000">
                      <a:alpha val="43137"/>
                    </a:srgbClr>
                  </a:outerShdw>
                </a:effectLst>
              </a:rPr>
              <a:t>SoC</a:t>
            </a:r>
            <a:r>
              <a:rPr lang="en-US" sz="2400" b="1" dirty="0">
                <a:solidFill>
                  <a:schemeClr val="bg1"/>
                </a:solidFill>
                <a:effectLst>
                  <a:outerShdw blurRad="38100" dist="38100" dir="2700000" algn="tl">
                    <a:srgbClr val="000000">
                      <a:alpha val="43137"/>
                    </a:srgbClr>
                  </a:outerShdw>
                </a:effectLst>
              </a:rPr>
              <a:t> and hydrogen </a:t>
            </a:r>
            <a:r>
              <a:rPr lang="en-US" sz="2400" b="1" dirty="0" smtClean="0">
                <a:solidFill>
                  <a:schemeClr val="bg1"/>
                </a:solidFill>
                <a:effectLst>
                  <a:outerShdw blurRad="38100" dist="38100" dir="2700000" algn="tl">
                    <a:srgbClr val="000000">
                      <a:alpha val="43137"/>
                    </a:srgbClr>
                  </a:outerShdw>
                </a:effectLst>
              </a:rPr>
              <a:t>consumption</a:t>
            </a:r>
            <a:endParaRPr lang="el-GR" sz="2400" b="1" dirty="0" smtClean="0">
              <a:solidFill>
                <a:schemeClr val="bg1"/>
              </a:solidFill>
              <a:effectLst>
                <a:outerShdw blurRad="38100" dist="38100" dir="2700000" algn="tl">
                  <a:srgbClr val="000000">
                    <a:alpha val="43137"/>
                  </a:srgbClr>
                </a:outerShdw>
              </a:effectLst>
            </a:endParaRPr>
          </a:p>
          <a:p>
            <a:pPr marL="0" indent="0">
              <a:buNone/>
            </a:pPr>
            <a:endParaRPr lang="en-US" sz="2400" b="1" dirty="0" smtClean="0">
              <a:solidFill>
                <a:schemeClr val="bg1"/>
              </a:solidFill>
              <a:effectLst>
                <a:outerShdw blurRad="38100" dist="38100" dir="2700000" algn="tl">
                  <a:srgbClr val="000000">
                    <a:alpha val="43137"/>
                  </a:srgbClr>
                </a:outerShdw>
              </a:effectLst>
            </a:endParaRPr>
          </a:p>
          <a:p>
            <a:pPr marL="0" indent="0">
              <a:buNone/>
            </a:pPr>
            <a:r>
              <a:rPr lang="el-GR" sz="2400" b="1" dirty="0" smtClean="0">
                <a:solidFill>
                  <a:schemeClr val="bg1"/>
                </a:solidFill>
                <a:effectLst>
                  <a:outerShdw blurRad="38100" dist="38100" dir="2700000" algn="tl">
                    <a:srgbClr val="000000">
                      <a:alpha val="43137"/>
                    </a:srgbClr>
                  </a:outerShdw>
                </a:effectLst>
              </a:rPr>
              <a:t>3) </a:t>
            </a:r>
            <a:r>
              <a:rPr lang="en-US" sz="2400" b="1" dirty="0" smtClean="0">
                <a:solidFill>
                  <a:schemeClr val="bg1"/>
                </a:solidFill>
                <a:effectLst>
                  <a:outerShdw blurRad="38100" dist="38100" dir="2700000" algn="tl">
                    <a:srgbClr val="000000">
                      <a:alpha val="43137"/>
                    </a:srgbClr>
                  </a:outerShdw>
                </a:effectLst>
              </a:rPr>
              <a:t>Outperforms </a:t>
            </a:r>
            <a:r>
              <a:rPr lang="en-US" sz="2400" b="1" dirty="0">
                <a:solidFill>
                  <a:schemeClr val="bg1"/>
                </a:solidFill>
                <a:effectLst>
                  <a:outerShdw blurRad="38100" dist="38100" dir="2700000" algn="tl">
                    <a:srgbClr val="000000">
                      <a:alpha val="43137"/>
                    </a:srgbClr>
                  </a:outerShdw>
                </a:effectLst>
              </a:rPr>
              <a:t>the Adaptive ECMS in terms of consumption and </a:t>
            </a:r>
            <a:r>
              <a:rPr lang="en-US" sz="2400" b="1" dirty="0" smtClean="0">
                <a:solidFill>
                  <a:schemeClr val="bg1"/>
                </a:solidFill>
                <a:effectLst>
                  <a:outerShdw blurRad="38100" dist="38100" dir="2700000" algn="tl">
                    <a:srgbClr val="000000">
                      <a:alpha val="43137"/>
                    </a:srgbClr>
                  </a:outerShdw>
                </a:effectLst>
              </a:rPr>
              <a:t>efficiency </a:t>
            </a:r>
            <a:r>
              <a:rPr lang="en-US" sz="2400" b="1" dirty="0">
                <a:solidFill>
                  <a:schemeClr val="bg1"/>
                </a:solidFill>
                <a:effectLst>
                  <a:outerShdw blurRad="38100" dist="38100" dir="2700000" algn="tl">
                    <a:srgbClr val="000000">
                      <a:alpha val="43137"/>
                    </a:srgbClr>
                  </a:outerShdw>
                </a:effectLst>
              </a:rPr>
              <a:t>making it an ideal choice for adaptive EMS in FCEVs</a:t>
            </a:r>
          </a:p>
        </p:txBody>
      </p:sp>
    </p:spTree>
    <p:extLst>
      <p:ext uri="{BB962C8B-B14F-4D97-AF65-F5344CB8AC3E}">
        <p14:creationId xmlns:p14="http://schemas.microsoft.com/office/powerpoint/2010/main" val="8119011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COMPARISON OF THE MODELS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sz="2000" b="1" dirty="0">
                <a:solidFill>
                  <a:schemeClr val="bg1"/>
                </a:solidFill>
                <a:effectLst>
                  <a:outerShdw blurRad="38100" dist="38100" dir="2700000" algn="tl">
                    <a:srgbClr val="000000">
                      <a:alpha val="43137"/>
                    </a:srgbClr>
                  </a:outerShdw>
                </a:effectLst>
              </a:rPr>
              <a:t>This paper introduces the concept of controllable neural networks for optimal energy management in fuel cell hybrid electric vehicles (FCHEVs). </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It </a:t>
            </a:r>
            <a:r>
              <a:rPr lang="en-US" sz="2000" b="1" dirty="0">
                <a:solidFill>
                  <a:schemeClr val="bg1"/>
                </a:solidFill>
                <a:effectLst>
                  <a:outerShdw blurRad="38100" dist="38100" dir="2700000" algn="tl">
                    <a:srgbClr val="000000">
                      <a:alpha val="43137"/>
                    </a:srgbClr>
                  </a:outerShdw>
                </a:effectLst>
              </a:rPr>
              <a:t>develops two </a:t>
            </a:r>
            <a:r>
              <a:rPr lang="en-US" sz="2000" b="1" dirty="0" smtClean="0">
                <a:solidFill>
                  <a:schemeClr val="bg1"/>
                </a:solidFill>
                <a:effectLst>
                  <a:outerShdw blurRad="38100" dist="38100" dir="2700000" algn="tl">
                    <a:srgbClr val="000000">
                      <a:alpha val="43137"/>
                    </a:srgbClr>
                  </a:outerShdw>
                </a:effectLst>
              </a:rPr>
              <a:t>methods:</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A </a:t>
            </a:r>
            <a:r>
              <a:rPr lang="en-US" sz="2000" b="1" dirty="0">
                <a:solidFill>
                  <a:schemeClr val="bg1"/>
                </a:solidFill>
                <a:effectLst>
                  <a:outerShdw blurRad="38100" dist="38100" dir="2700000" algn="tl">
                    <a:srgbClr val="000000">
                      <a:alpha val="43137"/>
                    </a:srgbClr>
                  </a:outerShdw>
                </a:effectLst>
              </a:rPr>
              <a:t>shooting method for known driving </a:t>
            </a:r>
            <a:r>
              <a:rPr lang="en-US" sz="2000" b="1" dirty="0" smtClean="0">
                <a:solidFill>
                  <a:schemeClr val="bg1"/>
                </a:solidFill>
                <a:effectLst>
                  <a:outerShdw blurRad="38100" dist="38100" dir="2700000" algn="tl">
                    <a:srgbClr val="000000">
                      <a:alpha val="43137"/>
                    </a:srgbClr>
                  </a:outerShdw>
                </a:effectLst>
              </a:rPr>
              <a:t>cycles</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An </a:t>
            </a:r>
            <a:r>
              <a:rPr lang="en-US" sz="2000" b="1" dirty="0">
                <a:solidFill>
                  <a:schemeClr val="bg1"/>
                </a:solidFill>
                <a:effectLst>
                  <a:outerShdw blurRad="38100" dist="38100" dir="2700000" algn="tl">
                    <a:srgbClr val="000000">
                      <a:alpha val="43137"/>
                    </a:srgbClr>
                  </a:outerShdw>
                </a:effectLst>
              </a:rPr>
              <a:t>adaptive method for real-world driving </a:t>
            </a:r>
            <a:r>
              <a:rPr lang="en-US" sz="2000" b="1" dirty="0" smtClean="0">
                <a:solidFill>
                  <a:schemeClr val="bg1"/>
                </a:solidFill>
                <a:effectLst>
                  <a:outerShdw blurRad="38100" dist="38100" dir="2700000" algn="tl">
                    <a:srgbClr val="000000">
                      <a:alpha val="43137"/>
                    </a:srgbClr>
                  </a:outerShdw>
                </a:effectLst>
              </a:rPr>
              <a:t>conditions</a:t>
            </a:r>
            <a:r>
              <a:rPr lang="el-GR" sz="2000" b="1" dirty="0" smtClean="0">
                <a:solidFill>
                  <a:schemeClr val="bg1"/>
                </a:solidFill>
                <a:effectLst>
                  <a:outerShdw blurRad="38100" dist="38100" dir="2700000" algn="tl">
                    <a:srgbClr val="000000">
                      <a:alpha val="43137"/>
                    </a:srgbClr>
                  </a:outerShdw>
                </a:effectLst>
              </a:rPr>
              <a:t>.</a:t>
            </a:r>
          </a:p>
          <a:p>
            <a:pPr marL="0" indent="0">
              <a:buNone/>
            </a:pPr>
            <a:r>
              <a:rPr lang="en-US" sz="2000" b="1" dirty="0" smtClean="0">
                <a:solidFill>
                  <a:schemeClr val="bg1"/>
                </a:solidFill>
                <a:effectLst>
                  <a:outerShdw blurRad="38100" dist="38100" dir="2700000" algn="tl">
                    <a:srgbClr val="000000">
                      <a:alpha val="43137"/>
                    </a:srgbClr>
                  </a:outerShdw>
                </a:effectLst>
              </a:rPr>
              <a:t>These </a:t>
            </a:r>
            <a:r>
              <a:rPr lang="en-US" sz="2000" b="1" dirty="0">
                <a:solidFill>
                  <a:schemeClr val="bg1"/>
                </a:solidFill>
                <a:effectLst>
                  <a:outerShdw blurRad="38100" dist="38100" dir="2700000" algn="tl">
                    <a:srgbClr val="000000">
                      <a:alpha val="43137"/>
                    </a:srgbClr>
                  </a:outerShdw>
                </a:effectLst>
              </a:rPr>
              <a:t>approaches enable real-time control of the neural network output without altering network parameters, using the battery </a:t>
            </a:r>
            <a:r>
              <a:rPr lang="en-US" sz="2000" b="1" dirty="0" err="1">
                <a:solidFill>
                  <a:schemeClr val="bg1"/>
                </a:solidFill>
                <a:effectLst>
                  <a:outerShdw blurRad="38100" dist="38100" dir="2700000" algn="tl">
                    <a:srgbClr val="000000">
                      <a:alpha val="43137"/>
                    </a:srgbClr>
                  </a:outerShdw>
                </a:effectLst>
              </a:rPr>
              <a:t>SoC</a:t>
            </a:r>
            <a:r>
              <a:rPr lang="en-US" sz="2000" b="1" dirty="0">
                <a:solidFill>
                  <a:schemeClr val="bg1"/>
                </a:solidFill>
                <a:effectLst>
                  <a:outerShdw blurRad="38100" dist="38100" dir="2700000" algn="tl">
                    <a:srgbClr val="000000">
                      <a:alpha val="43137"/>
                    </a:srgbClr>
                  </a:outerShdw>
                </a:effectLst>
              </a:rPr>
              <a:t> target as a key tuning element—similar to the equivalence factor in ECMS</a:t>
            </a:r>
            <a:r>
              <a:rPr lang="en-US" sz="2000" b="1" dirty="0" smtClean="0">
                <a:solidFill>
                  <a:schemeClr val="bg1"/>
                </a:solidFill>
                <a:effectLst>
                  <a:outerShdw blurRad="38100" dist="38100" dir="2700000" algn="tl">
                    <a:srgbClr val="000000">
                      <a:alpha val="43137"/>
                    </a:srgbClr>
                  </a:outerShdw>
                </a:effectLst>
              </a:rPr>
              <a:t>.</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Simulation </a:t>
            </a:r>
            <a:r>
              <a:rPr lang="en-US" sz="2000" b="1" dirty="0">
                <a:solidFill>
                  <a:schemeClr val="bg1"/>
                </a:solidFill>
                <a:effectLst>
                  <a:outerShdw blurRad="38100" dist="38100" dir="2700000" algn="tl">
                    <a:srgbClr val="000000">
                      <a:alpha val="43137"/>
                    </a:srgbClr>
                  </a:outerShdw>
                </a:effectLst>
              </a:rPr>
              <a:t>results </a:t>
            </a:r>
            <a:r>
              <a:rPr lang="en-US" sz="2000" b="1" dirty="0" smtClean="0">
                <a:solidFill>
                  <a:schemeClr val="bg1"/>
                </a:solidFill>
                <a:effectLst>
                  <a:outerShdw blurRad="38100" dist="38100" dir="2700000" algn="tl">
                    <a:srgbClr val="000000">
                      <a:alpha val="43137"/>
                    </a:srgbClr>
                  </a:outerShdw>
                </a:effectLst>
              </a:rPr>
              <a:t>highlight:</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High </a:t>
            </a:r>
            <a:r>
              <a:rPr lang="en-US" sz="2000" b="1" dirty="0">
                <a:solidFill>
                  <a:schemeClr val="bg1"/>
                </a:solidFill>
                <a:effectLst>
                  <a:outerShdw blurRad="38100" dist="38100" dir="2700000" algn="tl">
                    <a:srgbClr val="000000">
                      <a:alpha val="43137"/>
                    </a:srgbClr>
                  </a:outerShdw>
                </a:effectLst>
              </a:rPr>
              <a:t>adaptability and state constraint </a:t>
            </a:r>
            <a:r>
              <a:rPr lang="en-US" sz="2000" b="1" dirty="0" smtClean="0">
                <a:solidFill>
                  <a:schemeClr val="bg1"/>
                </a:solidFill>
                <a:effectLst>
                  <a:outerShdw blurRad="38100" dist="38100" dir="2700000" algn="tl">
                    <a:srgbClr val="000000">
                      <a:alpha val="43137"/>
                    </a:srgbClr>
                  </a:outerShdw>
                </a:effectLst>
              </a:rPr>
              <a:t>control</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Shooting </a:t>
            </a:r>
            <a:r>
              <a:rPr lang="en-US" sz="2000" b="1" dirty="0">
                <a:solidFill>
                  <a:schemeClr val="bg1"/>
                </a:solidFill>
                <a:effectLst>
                  <a:outerShdw blurRad="38100" dist="38100" dir="2700000" algn="tl">
                    <a:srgbClr val="000000">
                      <a:alpha val="43137"/>
                    </a:srgbClr>
                  </a:outerShdw>
                </a:effectLst>
              </a:rPr>
              <a:t>networks offering over 3% fuel savings with comparable computation time to </a:t>
            </a:r>
            <a:r>
              <a:rPr lang="en-US" sz="2000" b="1" dirty="0" smtClean="0">
                <a:solidFill>
                  <a:schemeClr val="bg1"/>
                </a:solidFill>
                <a:effectLst>
                  <a:outerShdw blurRad="38100" dist="38100" dir="2700000" algn="tl">
                    <a:srgbClr val="000000">
                      <a:alpha val="43137"/>
                    </a:srgbClr>
                  </a:outerShdw>
                </a:effectLst>
              </a:rPr>
              <a:t>ECMS</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A </a:t>
            </a:r>
            <a:r>
              <a:rPr lang="en-US" sz="2000" b="1" dirty="0">
                <a:solidFill>
                  <a:schemeClr val="bg1"/>
                </a:solidFill>
                <a:effectLst>
                  <a:outerShdw blurRad="38100" dist="38100" dir="2700000" algn="tl">
                    <a:srgbClr val="000000">
                      <a:alpha val="43137"/>
                    </a:srgbClr>
                  </a:outerShdw>
                </a:effectLst>
              </a:rPr>
              <a:t>~95% reduction in computational cost with minimal performance loss (0.3% compared to Dynamic </a:t>
            </a:r>
            <a:r>
              <a:rPr lang="en-US" sz="2000" b="1" dirty="0" smtClean="0">
                <a:solidFill>
                  <a:schemeClr val="bg1"/>
                </a:solidFill>
                <a:effectLst>
                  <a:outerShdw blurRad="38100" dist="38100" dir="2700000" algn="tl">
                    <a:srgbClr val="000000">
                      <a:alpha val="43137"/>
                    </a:srgbClr>
                  </a:outerShdw>
                </a:effectLst>
              </a:rPr>
              <a:t>Programming)</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Adaptive </a:t>
            </a:r>
            <a:r>
              <a:rPr lang="en-US" sz="2000" b="1" dirty="0">
                <a:solidFill>
                  <a:schemeClr val="bg1"/>
                </a:solidFill>
                <a:effectLst>
                  <a:outerShdw blurRad="38100" dist="38100" dir="2700000" algn="tl">
                    <a:srgbClr val="000000">
                      <a:alpha val="43137"/>
                    </a:srgbClr>
                  </a:outerShdw>
                </a:effectLst>
              </a:rPr>
              <a:t>networks delivering better fuel economy than adaptive </a:t>
            </a:r>
            <a:r>
              <a:rPr lang="en-US" sz="2000" b="1" dirty="0" smtClean="0">
                <a:solidFill>
                  <a:schemeClr val="bg1"/>
                </a:solidFill>
                <a:effectLst>
                  <a:outerShdw blurRad="38100" dist="38100" dir="2700000" algn="tl">
                    <a:srgbClr val="000000">
                      <a:alpha val="43137"/>
                    </a:srgbClr>
                  </a:outerShdw>
                </a:effectLst>
              </a:rPr>
              <a:t>ECMS</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While </a:t>
            </a:r>
            <a:r>
              <a:rPr lang="en-US" sz="2000" b="1" dirty="0">
                <a:solidFill>
                  <a:schemeClr val="bg1"/>
                </a:solidFill>
                <a:effectLst>
                  <a:outerShdw blurRad="38100" dist="38100" dir="2700000" algn="tl">
                    <a:srgbClr val="000000">
                      <a:alpha val="43137"/>
                    </a:srgbClr>
                  </a:outerShdw>
                </a:effectLst>
              </a:rPr>
              <a:t>promising, the proposed controllable neural network approach is still in the early stages of development and refinement.</a:t>
            </a:r>
          </a:p>
        </p:txBody>
      </p:sp>
    </p:spTree>
    <p:extLst>
      <p:ext uri="{BB962C8B-B14F-4D97-AF65-F5344CB8AC3E}">
        <p14:creationId xmlns:p14="http://schemas.microsoft.com/office/powerpoint/2010/main" val="2997421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Hydrogen Use in Electric Vehicles</a:t>
            </a:r>
          </a:p>
        </p:txBody>
      </p:sp>
      <p:sp>
        <p:nvSpPr>
          <p:cNvPr id="3" name="Content Placeholder 2"/>
          <p:cNvSpPr>
            <a:spLocks noGrp="1"/>
          </p:cNvSpPr>
          <p:nvPr>
            <p:ph idx="1"/>
          </p:nvPr>
        </p:nvSpPr>
        <p:spPr>
          <a:xfrm>
            <a:off x="467544" y="2276872"/>
            <a:ext cx="8229600" cy="3268960"/>
          </a:xfrm>
        </p:spPr>
        <p:txBody>
          <a:bodyPr/>
          <a:lstStyle/>
          <a:p>
            <a:pPr marL="0" indent="0">
              <a:buNone/>
            </a:pPr>
            <a:r>
              <a:rPr lang="en-US" sz="2000" b="1" u="sng" dirty="0" smtClean="0">
                <a:solidFill>
                  <a:srgbClr val="92D050"/>
                </a:solidFill>
                <a:effectLst>
                  <a:outerShdw blurRad="38100" dist="38100" dir="2700000" algn="tl">
                    <a:srgbClr val="000000">
                      <a:alpha val="43137"/>
                    </a:srgbClr>
                  </a:outerShdw>
                </a:effectLst>
              </a:rPr>
              <a:t>Fuel Cell Electric Vehicles (FCEVs):</a:t>
            </a:r>
            <a:endParaRPr lang="en-US" sz="2000" b="1" u="sng" dirty="0">
              <a:solidFill>
                <a:srgbClr val="92D050"/>
              </a:solidFill>
              <a:effectLst>
                <a:outerShdw blurRad="38100" dist="38100" dir="2700000" algn="tl">
                  <a:srgbClr val="000000">
                    <a:alpha val="43137"/>
                  </a:srgbClr>
                </a:outerShdw>
              </a:effectLst>
            </a:endParaRPr>
          </a:p>
          <a:p>
            <a:pPr marL="0" indent="0">
              <a:buNone/>
            </a:pPr>
            <a:endParaRPr lang="en-US" sz="2000" b="1" dirty="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     Converting </a:t>
            </a:r>
            <a:r>
              <a:rPr lang="en-US" sz="2000" b="1" dirty="0">
                <a:solidFill>
                  <a:schemeClr val="bg1"/>
                </a:solidFill>
                <a:effectLst>
                  <a:outerShdw blurRad="38100" dist="38100" dir="2700000" algn="tl">
                    <a:srgbClr val="000000">
                      <a:alpha val="43137"/>
                    </a:srgbClr>
                  </a:outerShdw>
                </a:effectLst>
              </a:rPr>
              <a:t>hydrogen into electric energy to power the </a:t>
            </a:r>
            <a:r>
              <a:rPr lang="en-US" sz="2000" b="1" dirty="0" smtClean="0">
                <a:solidFill>
                  <a:schemeClr val="bg1"/>
                </a:solidFill>
                <a:effectLst>
                  <a:outerShdw blurRad="38100" dist="38100" dir="2700000" algn="tl">
                    <a:srgbClr val="000000">
                      <a:alpha val="43137"/>
                    </a:srgbClr>
                  </a:outerShdw>
                </a:effectLst>
              </a:rPr>
              <a:t>wheels</a:t>
            </a:r>
            <a:endParaRPr lang="el-GR" sz="2000" b="1" dirty="0" smtClean="0">
              <a:solidFill>
                <a:schemeClr val="bg1"/>
              </a:solidFill>
              <a:effectLst>
                <a:outerShdw blurRad="38100" dist="38100" dir="2700000" algn="tl">
                  <a:srgbClr val="000000">
                    <a:alpha val="43137"/>
                  </a:srgbClr>
                </a:outerShdw>
              </a:effectLst>
            </a:endParaRPr>
          </a:p>
          <a:p>
            <a:pPr marL="0" indent="0">
              <a:buNone/>
            </a:pPr>
            <a:endParaRPr lang="en-US"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    Used </a:t>
            </a:r>
            <a:r>
              <a:rPr lang="en-US" sz="2000" b="1" dirty="0">
                <a:solidFill>
                  <a:schemeClr val="bg1"/>
                </a:solidFill>
                <a:effectLst>
                  <a:outerShdw blurRad="38100" dist="38100" dir="2700000" algn="tl">
                    <a:srgbClr val="000000">
                      <a:alpha val="43137"/>
                    </a:srgbClr>
                  </a:outerShdw>
                </a:effectLst>
              </a:rPr>
              <a:t>in passenger cars, trucks, buses, and </a:t>
            </a:r>
            <a:r>
              <a:rPr lang="en-US" sz="2000" b="1" dirty="0" smtClean="0">
                <a:solidFill>
                  <a:schemeClr val="bg1"/>
                </a:solidFill>
                <a:effectLst>
                  <a:outerShdw blurRad="38100" dist="38100" dir="2700000" algn="tl">
                    <a:srgbClr val="000000">
                      <a:alpha val="43137"/>
                    </a:srgbClr>
                  </a:outerShdw>
                </a:effectLst>
              </a:rPr>
              <a:t>trains</a:t>
            </a:r>
            <a:endParaRPr lang="el-GR" sz="2000" b="1" dirty="0" smtClean="0">
              <a:solidFill>
                <a:schemeClr val="bg1"/>
              </a:solidFill>
              <a:effectLst>
                <a:outerShdw blurRad="38100" dist="38100" dir="2700000" algn="tl">
                  <a:srgbClr val="000000">
                    <a:alpha val="43137"/>
                  </a:srgbClr>
                </a:outerShdw>
              </a:effectLst>
            </a:endParaRPr>
          </a:p>
          <a:p>
            <a:pPr marL="0" indent="0">
              <a:buNone/>
            </a:pPr>
            <a:endParaRPr lang="en-US" sz="2000" b="1" dirty="0" smtClean="0">
              <a:solidFill>
                <a:schemeClr val="bg1"/>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    Hydrogen </a:t>
            </a:r>
            <a:r>
              <a:rPr lang="en-US" sz="2000" b="1" dirty="0">
                <a:solidFill>
                  <a:schemeClr val="bg1"/>
                </a:solidFill>
                <a:effectLst>
                  <a:outerShdw blurRad="38100" dist="38100" dir="2700000" algn="tl">
                    <a:srgbClr val="000000">
                      <a:alpha val="43137"/>
                    </a:srgbClr>
                  </a:outerShdw>
                </a:effectLst>
              </a:rPr>
              <a:t>is stored in tanks </a:t>
            </a:r>
            <a:r>
              <a:rPr lang="en-US" sz="2000" b="1" dirty="0" smtClean="0">
                <a:solidFill>
                  <a:schemeClr val="bg1"/>
                </a:solidFill>
                <a:effectLst>
                  <a:outerShdw blurRad="38100" dist="38100" dir="2700000" algn="tl">
                    <a:srgbClr val="000000">
                      <a:alpha val="43137"/>
                    </a:srgbClr>
                  </a:outerShdw>
                </a:effectLst>
              </a:rPr>
              <a:t>and it supplies the </a:t>
            </a:r>
            <a:r>
              <a:rPr lang="en-US" sz="2000" b="1" dirty="0">
                <a:solidFill>
                  <a:schemeClr val="bg1"/>
                </a:solidFill>
                <a:effectLst>
                  <a:outerShdw blurRad="38100" dist="38100" dir="2700000" algn="tl">
                    <a:srgbClr val="000000">
                      <a:alpha val="43137"/>
                    </a:srgbClr>
                  </a:outerShdw>
                </a:effectLst>
              </a:rPr>
              <a:t>fuel cells, which are connected to electric </a:t>
            </a:r>
            <a:r>
              <a:rPr lang="en-US" sz="2000" b="1" dirty="0" smtClean="0">
                <a:solidFill>
                  <a:schemeClr val="bg1"/>
                </a:solidFill>
                <a:effectLst>
                  <a:outerShdw blurRad="38100" dist="38100" dir="2700000" algn="tl">
                    <a:srgbClr val="000000">
                      <a:alpha val="43137"/>
                    </a:srgbClr>
                  </a:outerShdw>
                </a:effectLst>
              </a:rPr>
              <a:t>motor </a:t>
            </a:r>
            <a:r>
              <a:rPr lang="en-US" sz="2000" b="1" dirty="0">
                <a:solidFill>
                  <a:schemeClr val="bg1"/>
                </a:solidFill>
                <a:effectLst>
                  <a:outerShdw blurRad="38100" dist="38100" dir="2700000" algn="tl">
                    <a:srgbClr val="000000">
                      <a:alpha val="43137"/>
                    </a:srgbClr>
                  </a:outerShdw>
                </a:effectLst>
              </a:rPr>
              <a:t>and an auxiliary </a:t>
            </a:r>
            <a:r>
              <a:rPr lang="en-US" sz="2000" b="1" dirty="0" smtClean="0">
                <a:solidFill>
                  <a:schemeClr val="bg1"/>
                </a:solidFill>
                <a:effectLst>
                  <a:outerShdw blurRad="38100" dist="38100" dir="2700000" algn="tl">
                    <a:srgbClr val="000000">
                      <a:alpha val="43137"/>
                    </a:srgbClr>
                  </a:outerShdw>
                </a:effectLst>
              </a:rPr>
              <a:t>battery.</a:t>
            </a:r>
            <a:endParaRPr lang="en-US"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08441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solidFill>
                  <a:schemeClr val="bg1"/>
                </a:solidFill>
                <a:effectLst>
                  <a:outerShdw blurRad="38100" dist="38100" dir="2700000" algn="tl">
                    <a:srgbClr val="000000">
                      <a:alpha val="43137"/>
                    </a:srgbClr>
                  </a:outerShdw>
                </a:effectLst>
              </a:rPr>
              <a:t>Deep stochastic reinforcement learning-based energy management strategy</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for fuel cell hybrid electric </a:t>
            </a:r>
            <a:r>
              <a:rPr lang="en-US" sz="2400" b="1" dirty="0" smtClean="0">
                <a:solidFill>
                  <a:schemeClr val="bg1"/>
                </a:solidFill>
                <a:effectLst>
                  <a:outerShdw blurRad="38100" dist="38100" dir="2700000" algn="tl">
                    <a:srgbClr val="000000">
                      <a:alpha val="43137"/>
                    </a:srgbClr>
                  </a:outerShdw>
                </a:effectLst>
              </a:rPr>
              <a:t>vehicles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marL="0" indent="0">
              <a:buNone/>
            </a:pPr>
            <a:r>
              <a:rPr lang="en-US" sz="2000" b="1" dirty="0">
                <a:solidFill>
                  <a:schemeClr val="bg1"/>
                </a:solidFill>
              </a:rPr>
              <a:t>Scientists: Basel </a:t>
            </a:r>
            <a:r>
              <a:rPr lang="en-US" sz="2000" b="1" dirty="0" err="1">
                <a:solidFill>
                  <a:schemeClr val="bg1"/>
                </a:solidFill>
              </a:rPr>
              <a:t>Jouda</a:t>
            </a:r>
            <a:r>
              <a:rPr lang="en-US" sz="2000" b="1" dirty="0">
                <a:solidFill>
                  <a:schemeClr val="bg1"/>
                </a:solidFill>
              </a:rPr>
              <a:t> </a:t>
            </a:r>
            <a:r>
              <a:rPr lang="en-US" sz="2000" b="1" dirty="0" smtClean="0">
                <a:solidFill>
                  <a:schemeClr val="bg1"/>
                </a:solidFill>
              </a:rPr>
              <a:t>, </a:t>
            </a:r>
            <a:r>
              <a:rPr lang="en-US" sz="2000" b="1" dirty="0">
                <a:solidFill>
                  <a:schemeClr val="bg1"/>
                </a:solidFill>
              </a:rPr>
              <a:t>Ahmad </a:t>
            </a:r>
            <a:r>
              <a:rPr lang="en-US" sz="2000" b="1" dirty="0" err="1">
                <a:solidFill>
                  <a:schemeClr val="bg1"/>
                </a:solidFill>
              </a:rPr>
              <a:t>Jobran</a:t>
            </a:r>
            <a:r>
              <a:rPr lang="en-US" sz="2000" b="1" dirty="0">
                <a:solidFill>
                  <a:schemeClr val="bg1"/>
                </a:solidFill>
              </a:rPr>
              <a:t> Al-</a:t>
            </a:r>
            <a:r>
              <a:rPr lang="en-US" sz="2000" b="1" dirty="0" err="1">
                <a:solidFill>
                  <a:schemeClr val="bg1"/>
                </a:solidFill>
              </a:rPr>
              <a:t>Mahasneh</a:t>
            </a:r>
            <a:r>
              <a:rPr lang="en-US" sz="2000" b="1" dirty="0">
                <a:solidFill>
                  <a:schemeClr val="bg1"/>
                </a:solidFill>
              </a:rPr>
              <a:t> </a:t>
            </a:r>
            <a:r>
              <a:rPr lang="en-US" sz="2000" b="1" dirty="0" smtClean="0">
                <a:solidFill>
                  <a:schemeClr val="bg1"/>
                </a:solidFill>
              </a:rPr>
              <a:t>, </a:t>
            </a:r>
            <a:r>
              <a:rPr lang="en-US" sz="2000" b="1" dirty="0">
                <a:solidFill>
                  <a:schemeClr val="bg1"/>
                </a:solidFill>
              </a:rPr>
              <a:t>Mohammed Abu </a:t>
            </a:r>
            <a:r>
              <a:rPr lang="en-US" sz="2000" b="1" dirty="0" err="1">
                <a:solidFill>
                  <a:schemeClr val="bg1"/>
                </a:solidFill>
              </a:rPr>
              <a:t>Mallouh</a:t>
            </a:r>
            <a:r>
              <a:rPr lang="en-US" sz="2000" b="1" dirty="0">
                <a:solidFill>
                  <a:schemeClr val="bg1"/>
                </a:solidFill>
              </a:rPr>
              <a:t> </a:t>
            </a:r>
            <a:endParaRPr lang="en-US" sz="2000" b="1" dirty="0" smtClean="0">
              <a:solidFill>
                <a:schemeClr val="bg1"/>
              </a:solidFill>
            </a:endParaRPr>
          </a:p>
          <a:p>
            <a:pPr marL="0" indent="0">
              <a:buNone/>
            </a:pPr>
            <a:endParaRPr lang="en-US" sz="2000" b="1" dirty="0" smtClean="0">
              <a:solidFill>
                <a:schemeClr val="bg1"/>
              </a:solidFill>
            </a:endParaRPr>
          </a:p>
          <a:p>
            <a:pPr marL="0" indent="0">
              <a:buNone/>
            </a:pPr>
            <a:r>
              <a:rPr lang="en-US" sz="2000" b="1" dirty="0">
                <a:solidFill>
                  <a:schemeClr val="bg1"/>
                </a:solidFill>
                <a:effectLst>
                  <a:outerShdw blurRad="38100" dist="38100" dir="2700000" algn="tl">
                    <a:srgbClr val="000000">
                      <a:alpha val="43137"/>
                    </a:srgbClr>
                  </a:outerShdw>
                </a:effectLst>
              </a:rPr>
              <a:t>This study proposes a deep stochastic reinforcement learning approach—deep REINFORCE—to enhance the energy management of fuel cell hybrid electric vehicles (FCHEVs). Incorporating a deep neural network baseline and entropy regularization, this method addresses the challenge of limited training data and epistemic uncertainty. Validated using the New York City and Amman driving cycles, the proposed approach improves fuel economy by up to 13.53% compared to traditional EMS strategies like DDQN, PFC, and FLC, while also reducing training time by 38%. </a:t>
            </a:r>
            <a:r>
              <a:rPr lang="en-US" sz="2000" b="1" dirty="0" smtClean="0">
                <a:solidFill>
                  <a:schemeClr val="bg1"/>
                </a:solidFill>
                <a:effectLst>
                  <a:outerShdw blurRad="38100" dist="38100" dir="2700000" algn="tl">
                    <a:srgbClr val="000000">
                      <a:alpha val="43137"/>
                    </a:srgbClr>
                  </a:outerShdw>
                </a:effectLst>
              </a:rPr>
              <a:t>Overall </a:t>
            </a:r>
            <a:r>
              <a:rPr lang="en-US" sz="2000" b="1" dirty="0">
                <a:solidFill>
                  <a:schemeClr val="bg1"/>
                </a:solidFill>
                <a:effectLst>
                  <a:outerShdw blurRad="38100" dist="38100" dir="2700000" algn="tl">
                    <a:srgbClr val="000000">
                      <a:alpha val="43137"/>
                    </a:srgbClr>
                  </a:outerShdw>
                </a:effectLst>
              </a:rPr>
              <a:t>this deep REINFORCE-based EMS not only delivers superior fuel economy but also demonstrates improved handling of epistemic uncertainty</a:t>
            </a:r>
            <a:r>
              <a:rPr lang="en-US" sz="2000" b="1" dirty="0">
                <a:solidFill>
                  <a:schemeClr val="bg1"/>
                </a:solidFill>
              </a:rPr>
              <a:t>.</a:t>
            </a:r>
          </a:p>
        </p:txBody>
      </p:sp>
    </p:spTree>
    <p:extLst>
      <p:ext uri="{BB962C8B-B14F-4D97-AF65-F5344CB8AC3E}">
        <p14:creationId xmlns:p14="http://schemas.microsoft.com/office/powerpoint/2010/main" val="22582986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POWER TRAIN CONFIGURATIONS OF THE FCEV</a:t>
            </a:r>
            <a:endParaRPr lang="en-US" sz="2400" b="1" dirty="0">
              <a:solidFill>
                <a:schemeClr val="bg1"/>
              </a:solidFill>
              <a:effectLst>
                <a:outerShdw blurRad="38100" dist="38100" dir="2700000" algn="tl">
                  <a:srgbClr val="000000">
                    <a:alpha val="43137"/>
                  </a:srgbClr>
                </a:outerShdw>
              </a:effectLst>
            </a:endParaRPr>
          </a:p>
        </p:txBody>
      </p:sp>
      <p:pic>
        <p:nvPicPr>
          <p:cNvPr id="2457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31640" y="1988840"/>
            <a:ext cx="6264696"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6714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POWER TRAIN CONFIGURATIONS OF THE FCEV</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55000" lnSpcReduction="20000"/>
          </a:bodyPr>
          <a:lstStyle/>
          <a:p>
            <a:pPr marL="0" indent="0">
              <a:buNone/>
            </a:pPr>
            <a:r>
              <a:rPr lang="en-US" b="1" u="sng" dirty="0">
                <a:solidFill>
                  <a:srgbClr val="92D050"/>
                </a:solidFill>
                <a:effectLst>
                  <a:outerShdw blurRad="38100" dist="38100" dir="2700000" algn="tl">
                    <a:srgbClr val="000000">
                      <a:alpha val="43137"/>
                    </a:srgbClr>
                  </a:outerShdw>
                </a:effectLst>
              </a:rPr>
              <a:t>What the system </a:t>
            </a:r>
            <a:r>
              <a:rPr lang="en-US" b="1" u="sng" dirty="0" smtClean="0">
                <a:solidFill>
                  <a:srgbClr val="92D050"/>
                </a:solidFill>
                <a:effectLst>
                  <a:outerShdw blurRad="38100" dist="38100" dir="2700000" algn="tl">
                    <a:srgbClr val="000000">
                      <a:alpha val="43137"/>
                    </a:srgbClr>
                  </a:outerShdw>
                </a:effectLst>
              </a:rPr>
              <a:t>includes:</a:t>
            </a:r>
            <a:endParaRPr lang="el-GR" b="1" u="sng" dirty="0" smtClean="0">
              <a:solidFill>
                <a:srgbClr val="92D050"/>
              </a:solidFill>
              <a:effectLst>
                <a:outerShdw blurRad="38100" dist="38100" dir="2700000" algn="tl">
                  <a:srgbClr val="000000">
                    <a:alpha val="43137"/>
                  </a:srgbClr>
                </a:outerShdw>
              </a:effectLst>
            </a:endParaRPr>
          </a:p>
          <a:p>
            <a:pPr marL="0" indent="0">
              <a:buNone/>
            </a:pPr>
            <a:r>
              <a:rPr lang="el-GR" b="1" dirty="0" smtClean="0">
                <a:solidFill>
                  <a:schemeClr val="bg1"/>
                </a:solidFill>
                <a:effectLst>
                  <a:outerShdw blurRad="38100" dist="38100" dir="2700000" algn="tl">
                    <a:srgbClr val="000000">
                      <a:alpha val="43137"/>
                    </a:srgbClr>
                  </a:outerShdw>
                </a:effectLst>
              </a:rPr>
              <a:t>1) </a:t>
            </a:r>
            <a:r>
              <a:rPr lang="en-US" b="1" dirty="0" smtClean="0">
                <a:solidFill>
                  <a:schemeClr val="bg1"/>
                </a:solidFill>
                <a:effectLst>
                  <a:outerShdw blurRad="38100" dist="38100" dir="2700000" algn="tl">
                    <a:srgbClr val="000000">
                      <a:alpha val="43137"/>
                    </a:srgbClr>
                  </a:outerShdw>
                </a:effectLst>
              </a:rPr>
              <a:t>Hydrogen </a:t>
            </a:r>
            <a:r>
              <a:rPr lang="en-US" b="1" dirty="0">
                <a:solidFill>
                  <a:schemeClr val="bg1"/>
                </a:solidFill>
                <a:effectLst>
                  <a:outerShdw blurRad="38100" dist="38100" dir="2700000" algn="tl">
                    <a:srgbClr val="000000">
                      <a:alpha val="43137"/>
                    </a:srgbClr>
                  </a:outerShdw>
                </a:effectLst>
              </a:rPr>
              <a:t>Fuel Tank → stores </a:t>
            </a:r>
            <a:r>
              <a:rPr lang="en-US" b="1" dirty="0" smtClean="0">
                <a:solidFill>
                  <a:schemeClr val="bg1"/>
                </a:solidFill>
                <a:effectLst>
                  <a:outerShdw blurRad="38100" dist="38100" dir="2700000" algn="tl">
                    <a:srgbClr val="000000">
                      <a:alpha val="43137"/>
                    </a:srgbClr>
                  </a:outerShdw>
                </a:effectLst>
              </a:rPr>
              <a:t>hydrogen</a:t>
            </a:r>
            <a:r>
              <a:rPr lang="el-GR" b="1" dirty="0" smtClean="0">
                <a:solidFill>
                  <a:schemeClr val="bg1"/>
                </a:solidFill>
                <a:effectLst>
                  <a:outerShdw blurRad="38100" dist="38100" dir="2700000" algn="tl">
                    <a:srgbClr val="000000">
                      <a:alpha val="43137"/>
                    </a:srgbClr>
                  </a:outerShdw>
                </a:effectLst>
              </a:rPr>
              <a:t> </a:t>
            </a:r>
          </a:p>
          <a:p>
            <a:pPr marL="0" indent="0">
              <a:buNone/>
            </a:pPr>
            <a:r>
              <a:rPr lang="el-GR" b="1" dirty="0" smtClean="0">
                <a:solidFill>
                  <a:schemeClr val="bg1"/>
                </a:solidFill>
                <a:effectLst>
                  <a:outerShdw blurRad="38100" dist="38100" dir="2700000" algn="tl">
                    <a:srgbClr val="000000">
                      <a:alpha val="43137"/>
                    </a:srgbClr>
                  </a:outerShdw>
                </a:effectLst>
              </a:rPr>
              <a:t>2)</a:t>
            </a:r>
            <a:r>
              <a:rPr lang="en-US" b="1" dirty="0" smtClean="0">
                <a:solidFill>
                  <a:schemeClr val="bg1"/>
                </a:solidFill>
                <a:effectLst>
                  <a:outerShdw blurRad="38100" dist="38100" dir="2700000" algn="tl">
                    <a:srgbClr val="000000">
                      <a:alpha val="43137"/>
                    </a:srgbClr>
                  </a:outerShdw>
                </a:effectLst>
              </a:rPr>
              <a:t>Fuel </a:t>
            </a:r>
            <a:r>
              <a:rPr lang="en-US" b="1" dirty="0">
                <a:solidFill>
                  <a:schemeClr val="bg1"/>
                </a:solidFill>
                <a:effectLst>
                  <a:outerShdw blurRad="38100" dist="38100" dir="2700000" algn="tl">
                    <a:srgbClr val="000000">
                      <a:alpha val="43137"/>
                    </a:srgbClr>
                  </a:outerShdw>
                </a:effectLst>
              </a:rPr>
              <a:t>Cell Stack (FC) → generates electricity from </a:t>
            </a:r>
            <a:r>
              <a:rPr lang="en-US" b="1" dirty="0" smtClean="0">
                <a:solidFill>
                  <a:schemeClr val="bg1"/>
                </a:solidFill>
                <a:effectLst>
                  <a:outerShdw blurRad="38100" dist="38100" dir="2700000" algn="tl">
                    <a:srgbClr val="000000">
                      <a:alpha val="43137"/>
                    </a:srgbClr>
                  </a:outerShdw>
                </a:effectLst>
              </a:rPr>
              <a:t>hydrogen</a:t>
            </a:r>
            <a:endParaRPr lang="el-GR" b="1" dirty="0" smtClean="0">
              <a:solidFill>
                <a:schemeClr val="bg1"/>
              </a:solidFill>
              <a:effectLst>
                <a:outerShdw blurRad="38100" dist="38100" dir="2700000" algn="tl">
                  <a:srgbClr val="000000">
                    <a:alpha val="43137"/>
                  </a:srgbClr>
                </a:outerShdw>
              </a:effectLst>
            </a:endParaRPr>
          </a:p>
          <a:p>
            <a:pPr marL="0" indent="0">
              <a:buNone/>
            </a:pPr>
            <a:r>
              <a:rPr lang="el-GR" b="1" dirty="0" smtClean="0">
                <a:solidFill>
                  <a:schemeClr val="bg1"/>
                </a:solidFill>
                <a:effectLst>
                  <a:outerShdw blurRad="38100" dist="38100" dir="2700000" algn="tl">
                    <a:srgbClr val="000000">
                      <a:alpha val="43137"/>
                    </a:srgbClr>
                  </a:outerShdw>
                </a:effectLst>
              </a:rPr>
              <a:t>3) </a:t>
            </a:r>
            <a:r>
              <a:rPr lang="en-US" b="1" dirty="0" smtClean="0">
                <a:solidFill>
                  <a:schemeClr val="bg1"/>
                </a:solidFill>
                <a:effectLst>
                  <a:outerShdw blurRad="38100" dist="38100" dir="2700000" algn="tl">
                    <a:srgbClr val="000000">
                      <a:alpha val="43137"/>
                    </a:srgbClr>
                  </a:outerShdw>
                </a:effectLst>
              </a:rPr>
              <a:t>DC/DC </a:t>
            </a:r>
            <a:r>
              <a:rPr lang="en-US" b="1" dirty="0">
                <a:solidFill>
                  <a:schemeClr val="bg1"/>
                </a:solidFill>
                <a:effectLst>
                  <a:outerShdw blurRad="38100" dist="38100" dir="2700000" algn="tl">
                    <a:srgbClr val="000000">
                      <a:alpha val="43137"/>
                    </a:srgbClr>
                  </a:outerShdw>
                </a:effectLst>
              </a:rPr>
              <a:t>Converter → regulates power from the fuel cell to the battery and </a:t>
            </a:r>
            <a:r>
              <a:rPr lang="en-US" b="1" dirty="0" smtClean="0">
                <a:solidFill>
                  <a:schemeClr val="bg1"/>
                </a:solidFill>
                <a:effectLst>
                  <a:outerShdw blurRad="38100" dist="38100" dir="2700000" algn="tl">
                    <a:srgbClr val="000000">
                      <a:alpha val="43137"/>
                    </a:srgbClr>
                  </a:outerShdw>
                </a:effectLst>
              </a:rPr>
              <a:t>system</a:t>
            </a:r>
            <a:endParaRPr lang="el-GR" b="1" dirty="0" smtClean="0">
              <a:solidFill>
                <a:schemeClr val="bg1"/>
              </a:solidFill>
              <a:effectLst>
                <a:outerShdw blurRad="38100" dist="38100" dir="2700000" algn="tl">
                  <a:srgbClr val="000000">
                    <a:alpha val="43137"/>
                  </a:srgbClr>
                </a:outerShdw>
              </a:effectLst>
            </a:endParaRPr>
          </a:p>
          <a:p>
            <a:pPr marL="0" indent="0">
              <a:buNone/>
            </a:pPr>
            <a:r>
              <a:rPr lang="el-GR" b="1" dirty="0" smtClean="0">
                <a:solidFill>
                  <a:schemeClr val="bg1"/>
                </a:solidFill>
                <a:effectLst>
                  <a:outerShdw blurRad="38100" dist="38100" dir="2700000" algn="tl">
                    <a:srgbClr val="000000">
                      <a:alpha val="43137"/>
                    </a:srgbClr>
                  </a:outerShdw>
                </a:effectLst>
              </a:rPr>
              <a:t>4)</a:t>
            </a:r>
            <a:r>
              <a:rPr lang="en-US" b="1" dirty="0" smtClean="0">
                <a:solidFill>
                  <a:schemeClr val="bg1"/>
                </a:solidFill>
                <a:effectLst>
                  <a:outerShdw blurRad="38100" dist="38100" dir="2700000" algn="tl">
                    <a:srgbClr val="000000">
                      <a:alpha val="43137"/>
                    </a:srgbClr>
                  </a:outerShdw>
                </a:effectLst>
              </a:rPr>
              <a:t>Battery </a:t>
            </a:r>
            <a:r>
              <a:rPr lang="en-US" b="1" dirty="0">
                <a:solidFill>
                  <a:schemeClr val="bg1"/>
                </a:solidFill>
                <a:effectLst>
                  <a:outerShdw blurRad="38100" dist="38100" dir="2700000" algn="tl">
                    <a:srgbClr val="000000">
                      <a:alpha val="43137"/>
                    </a:srgbClr>
                  </a:outerShdw>
                </a:effectLst>
              </a:rPr>
              <a:t>→ stores or provides energy depending on the </a:t>
            </a:r>
            <a:r>
              <a:rPr lang="en-US" b="1" dirty="0" smtClean="0">
                <a:solidFill>
                  <a:schemeClr val="bg1"/>
                </a:solidFill>
                <a:effectLst>
                  <a:outerShdw blurRad="38100" dist="38100" dir="2700000" algn="tl">
                    <a:srgbClr val="000000">
                      <a:alpha val="43137"/>
                    </a:srgbClr>
                  </a:outerShdw>
                </a:effectLst>
              </a:rPr>
              <a:t>scenario</a:t>
            </a:r>
            <a:r>
              <a:rPr lang="el-GR" b="1" dirty="0" smtClean="0">
                <a:solidFill>
                  <a:schemeClr val="bg1"/>
                </a:solidFill>
                <a:effectLst>
                  <a:outerShdw blurRad="38100" dist="38100" dir="2700000" algn="tl">
                    <a:srgbClr val="000000">
                      <a:alpha val="43137"/>
                    </a:srgbClr>
                  </a:outerShdw>
                </a:effectLst>
              </a:rPr>
              <a:t> </a:t>
            </a:r>
          </a:p>
          <a:p>
            <a:pPr marL="0" indent="0">
              <a:buNone/>
            </a:pPr>
            <a:r>
              <a:rPr lang="el-GR" b="1" dirty="0" smtClean="0">
                <a:solidFill>
                  <a:schemeClr val="bg1"/>
                </a:solidFill>
                <a:effectLst>
                  <a:outerShdw blurRad="38100" dist="38100" dir="2700000" algn="tl">
                    <a:srgbClr val="000000">
                      <a:alpha val="43137"/>
                    </a:srgbClr>
                  </a:outerShdw>
                </a:effectLst>
              </a:rPr>
              <a:t>5)</a:t>
            </a:r>
            <a:r>
              <a:rPr lang="en-US" b="1" dirty="0" smtClean="0">
                <a:solidFill>
                  <a:schemeClr val="bg1"/>
                </a:solidFill>
                <a:effectLst>
                  <a:outerShdw blurRad="38100" dist="38100" dir="2700000" algn="tl">
                    <a:srgbClr val="000000">
                      <a:alpha val="43137"/>
                    </a:srgbClr>
                  </a:outerShdw>
                </a:effectLst>
              </a:rPr>
              <a:t>DC/AC </a:t>
            </a:r>
            <a:r>
              <a:rPr lang="en-US" b="1" dirty="0">
                <a:solidFill>
                  <a:schemeClr val="bg1"/>
                </a:solidFill>
                <a:effectLst>
                  <a:outerShdw blurRad="38100" dist="38100" dir="2700000" algn="tl">
                    <a:srgbClr val="000000">
                      <a:alpha val="43137"/>
                    </a:srgbClr>
                  </a:outerShdw>
                </a:effectLst>
              </a:rPr>
              <a:t>Inverter → converts the current for the </a:t>
            </a:r>
            <a:r>
              <a:rPr lang="en-US" b="1" dirty="0" smtClean="0">
                <a:solidFill>
                  <a:schemeClr val="bg1"/>
                </a:solidFill>
                <a:effectLst>
                  <a:outerShdw blurRad="38100" dist="38100" dir="2700000" algn="tl">
                    <a:srgbClr val="000000">
                      <a:alpha val="43137"/>
                    </a:srgbClr>
                  </a:outerShdw>
                </a:effectLst>
              </a:rPr>
              <a:t>motor</a:t>
            </a:r>
            <a:r>
              <a:rPr lang="el-GR" b="1" dirty="0" smtClean="0">
                <a:solidFill>
                  <a:schemeClr val="bg1"/>
                </a:solidFill>
                <a:effectLst>
                  <a:outerShdw blurRad="38100" dist="38100" dir="2700000" algn="tl">
                    <a:srgbClr val="000000">
                      <a:alpha val="43137"/>
                    </a:srgbClr>
                  </a:outerShdw>
                </a:effectLst>
              </a:rPr>
              <a:t> </a:t>
            </a:r>
          </a:p>
          <a:p>
            <a:pPr marL="0" indent="0">
              <a:buNone/>
            </a:pPr>
            <a:r>
              <a:rPr lang="el-GR" b="1" dirty="0" smtClean="0">
                <a:solidFill>
                  <a:schemeClr val="bg1"/>
                </a:solidFill>
                <a:effectLst>
                  <a:outerShdw blurRad="38100" dist="38100" dir="2700000" algn="tl">
                    <a:srgbClr val="000000">
                      <a:alpha val="43137"/>
                    </a:srgbClr>
                  </a:outerShdw>
                </a:effectLst>
              </a:rPr>
              <a:t>6)</a:t>
            </a:r>
            <a:r>
              <a:rPr lang="en-US" b="1" dirty="0" smtClean="0">
                <a:solidFill>
                  <a:schemeClr val="bg1"/>
                </a:solidFill>
                <a:effectLst>
                  <a:outerShdw blurRad="38100" dist="38100" dir="2700000" algn="tl">
                    <a:srgbClr val="000000">
                      <a:alpha val="43137"/>
                    </a:srgbClr>
                  </a:outerShdw>
                </a:effectLst>
              </a:rPr>
              <a:t>Motor </a:t>
            </a:r>
            <a:r>
              <a:rPr lang="en-US" b="1" dirty="0">
                <a:solidFill>
                  <a:schemeClr val="bg1"/>
                </a:solidFill>
                <a:effectLst>
                  <a:outerShdw blurRad="38100" dist="38100" dir="2700000" algn="tl">
                    <a:srgbClr val="000000">
                      <a:alpha val="43137"/>
                    </a:srgbClr>
                  </a:outerShdw>
                </a:effectLst>
              </a:rPr>
              <a:t>→ drives the </a:t>
            </a:r>
            <a:r>
              <a:rPr lang="en-US" b="1" dirty="0" smtClean="0">
                <a:solidFill>
                  <a:schemeClr val="bg1"/>
                </a:solidFill>
                <a:effectLst>
                  <a:outerShdw blurRad="38100" dist="38100" dir="2700000" algn="tl">
                    <a:srgbClr val="000000">
                      <a:alpha val="43137"/>
                    </a:srgbClr>
                  </a:outerShdw>
                </a:effectLst>
              </a:rPr>
              <a:t>wheels</a:t>
            </a:r>
            <a:r>
              <a:rPr lang="el-GR" b="1" dirty="0" smtClean="0">
                <a:solidFill>
                  <a:schemeClr val="bg1"/>
                </a:solidFill>
                <a:effectLst>
                  <a:outerShdw blurRad="38100" dist="38100" dir="2700000" algn="tl">
                    <a:srgbClr val="000000">
                      <a:alpha val="43137"/>
                    </a:srgbClr>
                  </a:outerShdw>
                </a:effectLst>
              </a:rPr>
              <a:t> </a:t>
            </a:r>
          </a:p>
          <a:p>
            <a:pPr marL="0" indent="0">
              <a:buNone/>
            </a:pPr>
            <a:r>
              <a:rPr lang="el-GR" b="1" dirty="0" smtClean="0">
                <a:solidFill>
                  <a:schemeClr val="bg1"/>
                </a:solidFill>
                <a:effectLst>
                  <a:outerShdw blurRad="38100" dist="38100" dir="2700000" algn="tl">
                    <a:srgbClr val="000000">
                      <a:alpha val="43137"/>
                    </a:srgbClr>
                  </a:outerShdw>
                </a:effectLst>
              </a:rPr>
              <a:t>7)</a:t>
            </a:r>
            <a:r>
              <a:rPr lang="en-US" b="1" dirty="0" smtClean="0">
                <a:solidFill>
                  <a:schemeClr val="bg1"/>
                </a:solidFill>
                <a:effectLst>
                  <a:outerShdw blurRad="38100" dist="38100" dir="2700000" algn="tl">
                    <a:srgbClr val="000000">
                      <a:alpha val="43137"/>
                    </a:srgbClr>
                  </a:outerShdw>
                </a:effectLst>
              </a:rPr>
              <a:t>Final </a:t>
            </a:r>
            <a:r>
              <a:rPr lang="en-US" b="1" dirty="0">
                <a:solidFill>
                  <a:schemeClr val="bg1"/>
                </a:solidFill>
                <a:effectLst>
                  <a:outerShdw blurRad="38100" dist="38100" dir="2700000" algn="tl">
                    <a:srgbClr val="000000">
                      <a:alpha val="43137"/>
                    </a:srgbClr>
                  </a:outerShdw>
                </a:effectLst>
              </a:rPr>
              <a:t>Drive &amp; Wheels → final power transmission to the </a:t>
            </a:r>
            <a:r>
              <a:rPr lang="en-US" b="1" dirty="0" smtClean="0">
                <a:solidFill>
                  <a:schemeClr val="bg1"/>
                </a:solidFill>
                <a:effectLst>
                  <a:outerShdw blurRad="38100" dist="38100" dir="2700000" algn="tl">
                    <a:srgbClr val="000000">
                      <a:alpha val="43137"/>
                    </a:srgbClr>
                  </a:outerShdw>
                </a:effectLst>
              </a:rPr>
              <a:t>wheels</a:t>
            </a:r>
            <a:r>
              <a:rPr lang="el-GR" b="1" dirty="0" smtClean="0">
                <a:solidFill>
                  <a:schemeClr val="bg1"/>
                </a:solidFill>
                <a:effectLst>
                  <a:outerShdw blurRad="38100" dist="38100" dir="2700000" algn="tl">
                    <a:srgbClr val="000000">
                      <a:alpha val="43137"/>
                    </a:srgbClr>
                  </a:outerShdw>
                </a:effectLst>
              </a:rPr>
              <a:t> </a:t>
            </a:r>
          </a:p>
          <a:p>
            <a:pPr marL="0" indent="0">
              <a:buNone/>
            </a:pPr>
            <a:r>
              <a:rPr lang="el-GR" b="1" dirty="0" smtClean="0">
                <a:solidFill>
                  <a:schemeClr val="bg1"/>
                </a:solidFill>
                <a:effectLst>
                  <a:outerShdw blurRad="38100" dist="38100" dir="2700000" algn="tl">
                    <a:srgbClr val="000000">
                      <a:alpha val="43137"/>
                    </a:srgbClr>
                  </a:outerShdw>
                </a:effectLst>
              </a:rPr>
              <a:t>8)</a:t>
            </a:r>
            <a:r>
              <a:rPr lang="en-US" b="1" dirty="0" smtClean="0">
                <a:solidFill>
                  <a:schemeClr val="bg1"/>
                </a:solidFill>
                <a:effectLst>
                  <a:outerShdw blurRad="38100" dist="38100" dir="2700000" algn="tl">
                    <a:srgbClr val="000000">
                      <a:alpha val="43137"/>
                    </a:srgbClr>
                  </a:outerShdw>
                </a:effectLst>
              </a:rPr>
              <a:t>Reduction </a:t>
            </a:r>
            <a:r>
              <a:rPr lang="en-US" b="1" dirty="0">
                <a:solidFill>
                  <a:schemeClr val="bg1"/>
                </a:solidFill>
                <a:effectLst>
                  <a:outerShdw blurRad="38100" dist="38100" dir="2700000" algn="tl">
                    <a:srgbClr val="000000">
                      <a:alpha val="43137"/>
                    </a:srgbClr>
                  </a:outerShdw>
                </a:effectLst>
              </a:rPr>
              <a:t>Gears reduce the high RPMs of the electric motor and increase torque to the wheels, ensuring efficient and smooth power transmission in the FCHEV</a:t>
            </a:r>
            <a:r>
              <a:rPr lang="en-US" b="1" dirty="0" smtClean="0">
                <a:solidFill>
                  <a:schemeClr val="bg1"/>
                </a:solidFill>
                <a:effectLst>
                  <a:outerShdw blurRad="38100" dist="38100" dir="2700000" algn="tl">
                    <a:srgbClr val="000000">
                      <a:alpha val="43137"/>
                    </a:srgbClr>
                  </a:outerShdw>
                </a:effectLst>
              </a:rPr>
              <a:t>.</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u="sng" dirty="0" smtClean="0">
                <a:solidFill>
                  <a:srgbClr val="92D050"/>
                </a:solidFill>
                <a:effectLst>
                  <a:outerShdw blurRad="38100" dist="38100" dir="2700000" algn="tl">
                    <a:srgbClr val="000000">
                      <a:alpha val="43137"/>
                    </a:srgbClr>
                  </a:outerShdw>
                </a:effectLst>
              </a:rPr>
              <a:t>Connections </a:t>
            </a:r>
            <a:r>
              <a:rPr lang="en-US" b="1" u="sng" dirty="0">
                <a:solidFill>
                  <a:srgbClr val="92D050"/>
                </a:solidFill>
                <a:effectLst>
                  <a:outerShdw blurRad="38100" dist="38100" dir="2700000" algn="tl">
                    <a:srgbClr val="000000">
                      <a:alpha val="43137"/>
                    </a:srgbClr>
                  </a:outerShdw>
                </a:effectLst>
              </a:rPr>
              <a:t>shown (with lines</a:t>
            </a:r>
            <a:r>
              <a:rPr lang="en-US" b="1" u="sng" dirty="0" smtClean="0">
                <a:solidFill>
                  <a:srgbClr val="92D050"/>
                </a:solidFill>
                <a:effectLst>
                  <a:outerShdw blurRad="38100" dist="38100" dir="2700000" algn="tl">
                    <a:srgbClr val="000000">
                      <a:alpha val="43137"/>
                    </a:srgbClr>
                  </a:outerShdw>
                </a:effectLst>
              </a:rPr>
              <a:t>):</a:t>
            </a:r>
            <a:endParaRPr lang="el-GR" b="1" u="sng" dirty="0" smtClean="0">
              <a:solidFill>
                <a:srgbClr val="92D050"/>
              </a:solidFill>
              <a:effectLst>
                <a:outerShdw blurRad="38100" dist="38100" dir="2700000" algn="tl">
                  <a:srgbClr val="000000">
                    <a:alpha val="43137"/>
                  </a:srgbClr>
                </a:outerShdw>
              </a:effectLst>
            </a:endParaRPr>
          </a:p>
          <a:p>
            <a:pPr marL="0" indent="0">
              <a:buNone/>
            </a:pPr>
            <a:r>
              <a:rPr lang="el-GR" b="1" dirty="0" smtClean="0">
                <a:solidFill>
                  <a:srgbClr val="FF0000"/>
                </a:solidFill>
                <a:effectLst>
                  <a:outerShdw blurRad="38100" dist="38100" dir="2700000" algn="tl">
                    <a:srgbClr val="000000">
                      <a:alpha val="43137"/>
                    </a:srgbClr>
                  </a:outerShdw>
                </a:effectLst>
              </a:rPr>
              <a:t>1) </a:t>
            </a:r>
            <a:r>
              <a:rPr lang="en-US" b="1" dirty="0" smtClean="0">
                <a:solidFill>
                  <a:srgbClr val="FF0000"/>
                </a:solidFill>
                <a:effectLst>
                  <a:outerShdw blurRad="38100" dist="38100" dir="2700000" algn="tl">
                    <a:srgbClr val="000000">
                      <a:alpha val="43137"/>
                    </a:srgbClr>
                  </a:outerShdw>
                </a:effectLst>
              </a:rPr>
              <a:t>Red </a:t>
            </a:r>
            <a:r>
              <a:rPr lang="en-US" b="1" dirty="0">
                <a:solidFill>
                  <a:srgbClr val="FF0000"/>
                </a:solidFill>
                <a:effectLst>
                  <a:outerShdw blurRad="38100" dist="38100" dir="2700000" algn="tl">
                    <a:srgbClr val="000000">
                      <a:alpha val="43137"/>
                    </a:srgbClr>
                  </a:outerShdw>
                </a:effectLst>
              </a:rPr>
              <a:t>(Mechanical Connection) → from motor to </a:t>
            </a:r>
            <a:r>
              <a:rPr lang="en-US" b="1" dirty="0" smtClean="0">
                <a:solidFill>
                  <a:srgbClr val="FF0000"/>
                </a:solidFill>
                <a:effectLst>
                  <a:outerShdw blurRad="38100" dist="38100" dir="2700000" algn="tl">
                    <a:srgbClr val="000000">
                      <a:alpha val="43137"/>
                    </a:srgbClr>
                  </a:outerShdw>
                </a:effectLst>
              </a:rPr>
              <a:t>drivetrain</a:t>
            </a:r>
            <a:r>
              <a:rPr lang="el-GR" b="1" dirty="0" smtClean="0">
                <a:solidFill>
                  <a:srgbClr val="FF0000"/>
                </a:solidFill>
                <a:effectLst>
                  <a:outerShdw blurRad="38100" dist="38100" dir="2700000" algn="tl">
                    <a:srgbClr val="000000">
                      <a:alpha val="43137"/>
                    </a:srgbClr>
                  </a:outerShdw>
                </a:effectLst>
              </a:rPr>
              <a:t> </a:t>
            </a:r>
          </a:p>
          <a:p>
            <a:pPr marL="0" indent="0">
              <a:buNone/>
            </a:pPr>
            <a:r>
              <a:rPr lang="el-GR" b="1" dirty="0" smtClean="0">
                <a:solidFill>
                  <a:schemeClr val="tx2">
                    <a:lumMod val="40000"/>
                    <a:lumOff val="60000"/>
                  </a:schemeClr>
                </a:solidFill>
                <a:effectLst>
                  <a:outerShdw blurRad="38100" dist="38100" dir="2700000" algn="tl">
                    <a:srgbClr val="000000">
                      <a:alpha val="43137"/>
                    </a:srgbClr>
                  </a:outerShdw>
                </a:effectLst>
              </a:rPr>
              <a:t>2) </a:t>
            </a:r>
            <a:r>
              <a:rPr lang="en-US" b="1" dirty="0" smtClean="0">
                <a:solidFill>
                  <a:schemeClr val="tx2">
                    <a:lumMod val="40000"/>
                    <a:lumOff val="60000"/>
                  </a:schemeClr>
                </a:solidFill>
                <a:effectLst>
                  <a:outerShdw blurRad="38100" dist="38100" dir="2700000" algn="tl">
                    <a:srgbClr val="000000">
                      <a:alpha val="43137"/>
                    </a:srgbClr>
                  </a:outerShdw>
                </a:effectLst>
              </a:rPr>
              <a:t>Blue </a:t>
            </a:r>
            <a:r>
              <a:rPr lang="en-US" b="1" dirty="0">
                <a:solidFill>
                  <a:schemeClr val="tx2">
                    <a:lumMod val="40000"/>
                    <a:lumOff val="60000"/>
                  </a:schemeClr>
                </a:solidFill>
                <a:effectLst>
                  <a:outerShdw blurRad="38100" dist="38100" dir="2700000" algn="tl">
                    <a:srgbClr val="000000">
                      <a:alpha val="43137"/>
                    </a:srgbClr>
                  </a:outerShdw>
                </a:effectLst>
              </a:rPr>
              <a:t>(Electric) → electrical power transfer between </a:t>
            </a:r>
            <a:r>
              <a:rPr lang="en-US" b="1" dirty="0" smtClean="0">
                <a:solidFill>
                  <a:schemeClr val="tx2">
                    <a:lumMod val="40000"/>
                    <a:lumOff val="60000"/>
                  </a:schemeClr>
                </a:solidFill>
                <a:effectLst>
                  <a:outerShdw blurRad="38100" dist="38100" dir="2700000" algn="tl">
                    <a:srgbClr val="000000">
                      <a:alpha val="43137"/>
                    </a:srgbClr>
                  </a:outerShdw>
                </a:effectLst>
              </a:rPr>
              <a:t>components</a:t>
            </a:r>
            <a:r>
              <a:rPr lang="el-GR" b="1" dirty="0" smtClean="0">
                <a:solidFill>
                  <a:schemeClr val="tx2">
                    <a:lumMod val="40000"/>
                    <a:lumOff val="60000"/>
                  </a:schemeClr>
                </a:solidFill>
                <a:effectLst>
                  <a:outerShdw blurRad="38100" dist="38100" dir="2700000" algn="tl">
                    <a:srgbClr val="000000">
                      <a:alpha val="43137"/>
                    </a:srgbClr>
                  </a:outerShdw>
                </a:effectLst>
              </a:rPr>
              <a:t> </a:t>
            </a:r>
          </a:p>
          <a:p>
            <a:pPr marL="0" indent="0">
              <a:buNone/>
            </a:pPr>
            <a:r>
              <a:rPr lang="el-GR" b="1" dirty="0" smtClean="0">
                <a:solidFill>
                  <a:schemeClr val="tx1">
                    <a:lumMod val="50000"/>
                    <a:lumOff val="50000"/>
                  </a:schemeClr>
                </a:solidFill>
                <a:effectLst>
                  <a:outerShdw blurRad="38100" dist="38100" dir="2700000" algn="tl">
                    <a:srgbClr val="000000">
                      <a:alpha val="43137"/>
                    </a:srgbClr>
                  </a:outerShdw>
                </a:effectLst>
              </a:rPr>
              <a:t>3) </a:t>
            </a:r>
            <a:r>
              <a:rPr lang="en-US" b="1" dirty="0" smtClean="0">
                <a:solidFill>
                  <a:schemeClr val="tx1">
                    <a:lumMod val="50000"/>
                    <a:lumOff val="50000"/>
                  </a:schemeClr>
                </a:solidFill>
                <a:effectLst>
                  <a:outerShdw blurRad="38100" dist="38100" dir="2700000" algn="tl">
                    <a:srgbClr val="000000">
                      <a:alpha val="43137"/>
                    </a:srgbClr>
                  </a:outerShdw>
                </a:effectLst>
              </a:rPr>
              <a:t>Black </a:t>
            </a:r>
            <a:r>
              <a:rPr lang="en-US" b="1" dirty="0">
                <a:solidFill>
                  <a:schemeClr val="tx1">
                    <a:lumMod val="50000"/>
                    <a:lumOff val="50000"/>
                  </a:schemeClr>
                </a:solidFill>
                <a:effectLst>
                  <a:outerShdw blurRad="38100" dist="38100" dir="2700000" algn="tl">
                    <a:srgbClr val="000000">
                      <a:alpha val="43137"/>
                    </a:srgbClr>
                  </a:outerShdw>
                </a:effectLst>
              </a:rPr>
              <a:t>(</a:t>
            </a:r>
            <a:r>
              <a:rPr lang="en-US" b="1" dirty="0">
                <a:solidFill>
                  <a:schemeClr val="bg1">
                    <a:lumMod val="75000"/>
                  </a:schemeClr>
                </a:solidFill>
                <a:effectLst>
                  <a:outerShdw blurRad="38100" dist="38100" dir="2700000" algn="tl">
                    <a:srgbClr val="000000">
                      <a:alpha val="43137"/>
                    </a:srgbClr>
                  </a:outerShdw>
                </a:effectLst>
              </a:rPr>
              <a:t>Hydrogen Fuel Link</a:t>
            </a:r>
            <a:r>
              <a:rPr lang="en-US" b="1" dirty="0">
                <a:solidFill>
                  <a:schemeClr val="tx1">
                    <a:lumMod val="50000"/>
                    <a:lumOff val="50000"/>
                  </a:schemeClr>
                </a:solidFill>
                <a:effectLst>
                  <a:outerShdw blurRad="38100" dist="38100" dir="2700000" algn="tl">
                    <a:srgbClr val="000000">
                      <a:alpha val="43137"/>
                    </a:srgbClr>
                  </a:outerShdw>
                </a:effectLst>
              </a:rPr>
              <a:t>) → hydrogen to the fuel </a:t>
            </a:r>
            <a:r>
              <a:rPr lang="en-US" b="1" dirty="0" smtClean="0">
                <a:solidFill>
                  <a:schemeClr val="tx1">
                    <a:lumMod val="50000"/>
                    <a:lumOff val="50000"/>
                  </a:schemeClr>
                </a:solidFill>
                <a:effectLst>
                  <a:outerShdw blurRad="38100" dist="38100" dir="2700000" algn="tl">
                    <a:srgbClr val="000000">
                      <a:alpha val="43137"/>
                    </a:srgbClr>
                  </a:outerShdw>
                </a:effectLst>
              </a:rPr>
              <a:t>cell</a:t>
            </a:r>
            <a:r>
              <a:rPr lang="el-GR" b="1" dirty="0" smtClean="0">
                <a:solidFill>
                  <a:schemeClr val="tx1">
                    <a:lumMod val="50000"/>
                    <a:lumOff val="50000"/>
                  </a:schemeClr>
                </a:solidFill>
                <a:effectLst>
                  <a:outerShdw blurRad="38100" dist="38100" dir="2700000" algn="tl">
                    <a:srgbClr val="000000">
                      <a:alpha val="43137"/>
                    </a:srgbClr>
                  </a:outerShdw>
                </a:effectLst>
              </a:rPr>
              <a:t> </a:t>
            </a:r>
          </a:p>
          <a:p>
            <a:pPr marL="0" indent="0">
              <a:buNone/>
            </a:pPr>
            <a:r>
              <a:rPr lang="el-GR" b="1" dirty="0" smtClean="0">
                <a:solidFill>
                  <a:schemeClr val="bg1"/>
                </a:solidFill>
                <a:effectLst>
                  <a:outerShdw blurRad="38100" dist="38100" dir="2700000" algn="tl">
                    <a:srgbClr val="000000">
                      <a:alpha val="43137"/>
                    </a:srgbClr>
                  </a:outerShdw>
                </a:effectLst>
              </a:rPr>
              <a:t>4) </a:t>
            </a:r>
            <a:r>
              <a:rPr lang="en-US" b="1" dirty="0" smtClean="0">
                <a:solidFill>
                  <a:schemeClr val="bg1"/>
                </a:solidFill>
                <a:effectLst>
                  <a:outerShdw blurRad="38100" dist="38100" dir="2700000" algn="tl">
                    <a:srgbClr val="000000">
                      <a:alpha val="43137"/>
                    </a:srgbClr>
                  </a:outerShdw>
                </a:effectLst>
              </a:rPr>
              <a:t>Dashed </a:t>
            </a:r>
            <a:r>
              <a:rPr lang="en-US" b="1" dirty="0">
                <a:solidFill>
                  <a:schemeClr val="bg1"/>
                </a:solidFill>
                <a:effectLst>
                  <a:outerShdw blurRad="38100" dist="38100" dir="2700000" algn="tl">
                    <a:srgbClr val="000000">
                      <a:alpha val="43137"/>
                    </a:srgbClr>
                  </a:outerShdw>
                </a:effectLst>
              </a:rPr>
              <a:t>(Energy Management System) → the EMS that decides which energy source </a:t>
            </a:r>
            <a:r>
              <a:rPr lang="en-US" b="1" dirty="0" smtClean="0">
                <a:solidFill>
                  <a:schemeClr val="bg1"/>
                </a:solidFill>
                <a:effectLst>
                  <a:outerShdw blurRad="38100" dist="38100" dir="2700000" algn="tl">
                    <a:srgbClr val="000000">
                      <a:alpha val="43137"/>
                    </a:srgbClr>
                  </a:outerShdw>
                </a:effectLst>
              </a:rPr>
              <a:t>to</a:t>
            </a:r>
            <a:r>
              <a:rPr lang="el-GR" b="1" dirty="0" smtClean="0">
                <a:solidFill>
                  <a:schemeClr val="bg1"/>
                </a:solidFill>
                <a:effectLst>
                  <a:outerShdw blurRad="38100" dist="38100" dir="2700000" algn="tl">
                    <a:srgbClr val="000000">
                      <a:alpha val="43137"/>
                    </a:srgbClr>
                  </a:outerShdw>
                </a:effectLst>
              </a:rPr>
              <a:t> </a:t>
            </a:r>
            <a:r>
              <a:rPr lang="en-US" b="1" dirty="0" smtClean="0">
                <a:solidFill>
                  <a:schemeClr val="bg1"/>
                </a:solidFill>
                <a:effectLst>
                  <a:outerShdw blurRad="38100" dist="38100" dir="2700000" algn="tl">
                    <a:srgbClr val="000000">
                      <a:alpha val="43137"/>
                    </a:srgbClr>
                  </a:outerShdw>
                </a:effectLst>
              </a:rPr>
              <a:t>use</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57726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DIAGRAM OF INTERACTION RL CONTROLLER WITH THE FCEV (ENVIRONMENT)</a:t>
            </a:r>
            <a:endParaRPr lang="en-US" sz="2400" b="1" dirty="0">
              <a:solidFill>
                <a:schemeClr val="bg1"/>
              </a:solidFill>
              <a:effectLst>
                <a:outerShdw blurRad="38100" dist="38100" dir="2700000" algn="tl">
                  <a:srgbClr val="000000">
                    <a:alpha val="43137"/>
                  </a:srgbClr>
                </a:outerShdw>
              </a:effectLst>
            </a:endParaRPr>
          </a:p>
        </p:txBody>
      </p:sp>
      <p:pic>
        <p:nvPicPr>
          <p:cNvPr id="2560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41403" y="1600200"/>
            <a:ext cx="666119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71410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DIAGRAM OF INTERACTION DEEP REINFORCE BASED-EMS WITH THE FCEV</a:t>
            </a:r>
            <a:endParaRPr lang="en-US" sz="2400" b="1" dirty="0">
              <a:solidFill>
                <a:schemeClr val="bg1"/>
              </a:solidFill>
              <a:effectLst>
                <a:outerShdw blurRad="38100" dist="38100" dir="2700000" algn="tl">
                  <a:srgbClr val="000000">
                    <a:alpha val="43137"/>
                  </a:srgbClr>
                </a:outerShdw>
              </a:effectLst>
            </a:endParaRPr>
          </a:p>
        </p:txBody>
      </p:sp>
      <p:pic>
        <p:nvPicPr>
          <p:cNvPr id="2560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194411" y="1600200"/>
            <a:ext cx="675517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4122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DIAGRAM OF INTERACTION DDQN BASED-EMS WITH THE FCEV</a:t>
            </a:r>
            <a:endParaRPr lang="en-US" sz="2400" b="1" dirty="0">
              <a:solidFill>
                <a:schemeClr val="bg1"/>
              </a:solidFill>
              <a:effectLst>
                <a:outerShdw blurRad="38100" dist="38100" dir="2700000" algn="tl">
                  <a:srgbClr val="000000">
                    <a:alpha val="43137"/>
                  </a:srgbClr>
                </a:outerShdw>
              </a:effectLst>
            </a:endParaRPr>
          </a:p>
        </p:txBody>
      </p:sp>
      <p:pic>
        <p:nvPicPr>
          <p:cNvPr id="266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789644"/>
            <a:ext cx="8229600" cy="414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8703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DATA THAT THEY USED FOR TRAINING</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0000" lnSpcReduction="20000"/>
          </a:bodyPr>
          <a:lstStyle/>
          <a:p>
            <a:r>
              <a:rPr lang="en-US" b="1" dirty="0">
                <a:solidFill>
                  <a:schemeClr val="bg1"/>
                </a:solidFill>
                <a:effectLst>
                  <a:outerShdw blurRad="38100" dist="38100" dir="2700000" algn="tl">
                    <a:srgbClr val="000000">
                      <a:alpha val="43137"/>
                    </a:srgbClr>
                  </a:outerShdw>
                </a:effectLst>
              </a:rPr>
              <a:t>Four driving cycles were selected for training and validating the developed deep reinforcement learning-based EMSs (deep RL-based EMSs). </a:t>
            </a:r>
            <a:endParaRPr lang="en-US" b="1" dirty="0" smtClean="0">
              <a:solidFill>
                <a:schemeClr val="bg1"/>
              </a:solidFill>
              <a:effectLst>
                <a:outerShdw blurRad="38100" dist="38100" dir="2700000" algn="tl">
                  <a:srgbClr val="000000">
                    <a:alpha val="43137"/>
                  </a:srgbClr>
                </a:outerShdw>
              </a:effectLst>
            </a:endParaRPr>
          </a:p>
          <a:p>
            <a:r>
              <a:rPr lang="en-US" b="1" dirty="0" smtClean="0">
                <a:solidFill>
                  <a:schemeClr val="bg1"/>
                </a:solidFill>
                <a:effectLst>
                  <a:outerShdw blurRad="38100" dist="38100" dir="2700000" algn="tl">
                    <a:srgbClr val="000000">
                      <a:alpha val="43137"/>
                    </a:srgbClr>
                  </a:outerShdw>
                </a:effectLst>
              </a:rPr>
              <a:t>The </a:t>
            </a:r>
            <a:r>
              <a:rPr lang="en-US" b="1" dirty="0">
                <a:solidFill>
                  <a:schemeClr val="bg1"/>
                </a:solidFill>
                <a:effectLst>
                  <a:outerShdw blurRad="38100" dist="38100" dir="2700000" algn="tl">
                    <a:srgbClr val="000000">
                      <a:alpha val="43137"/>
                    </a:srgbClr>
                  </a:outerShdw>
                </a:effectLst>
              </a:rPr>
              <a:t>Urban Dynamometer Driving Cycle (UDDS) and the Highway Fuel Economy Test (HWFET). </a:t>
            </a:r>
            <a:endParaRPr lang="en-US" b="1" dirty="0" smtClean="0">
              <a:solidFill>
                <a:schemeClr val="bg1"/>
              </a:solidFill>
              <a:effectLst>
                <a:outerShdw blurRad="38100" dist="38100" dir="2700000" algn="tl">
                  <a:srgbClr val="000000">
                    <a:alpha val="43137"/>
                  </a:srgbClr>
                </a:outerShdw>
              </a:effectLst>
            </a:endParaRPr>
          </a:p>
          <a:p>
            <a:r>
              <a:rPr lang="en-US" b="1" dirty="0" smtClean="0">
                <a:solidFill>
                  <a:schemeClr val="bg1"/>
                </a:solidFill>
                <a:effectLst>
                  <a:outerShdw blurRad="38100" dist="38100" dir="2700000" algn="tl">
                    <a:srgbClr val="000000">
                      <a:alpha val="43137"/>
                    </a:srgbClr>
                  </a:outerShdw>
                </a:effectLst>
              </a:rPr>
              <a:t>These </a:t>
            </a:r>
            <a:r>
              <a:rPr lang="en-US" b="1" dirty="0">
                <a:solidFill>
                  <a:schemeClr val="bg1"/>
                </a:solidFill>
                <a:effectLst>
                  <a:outerShdw blurRad="38100" dist="38100" dir="2700000" algn="tl">
                    <a:srgbClr val="000000">
                      <a:alpha val="43137"/>
                    </a:srgbClr>
                  </a:outerShdw>
                </a:effectLst>
              </a:rPr>
              <a:t>were chosen to cover both urban and suburban driving characteristics</a:t>
            </a:r>
            <a:r>
              <a:rPr lang="en-US" b="1" dirty="0" smtClean="0">
                <a:solidFill>
                  <a:schemeClr val="bg1"/>
                </a:solidFill>
                <a:effectLst>
                  <a:outerShdw blurRad="38100" dist="38100" dir="2700000" algn="tl">
                    <a:srgbClr val="000000">
                      <a:alpha val="43137"/>
                    </a:srgbClr>
                  </a:outerShdw>
                </a:effectLst>
              </a:rPr>
              <a:t>.</a:t>
            </a:r>
          </a:p>
          <a:p>
            <a:r>
              <a:rPr lang="en-US" b="1" dirty="0" smtClean="0">
                <a:solidFill>
                  <a:schemeClr val="bg1"/>
                </a:solidFill>
                <a:effectLst>
                  <a:outerShdw blurRad="38100" dist="38100" dir="2700000" algn="tl">
                    <a:srgbClr val="000000">
                      <a:alpha val="43137"/>
                    </a:srgbClr>
                  </a:outerShdw>
                </a:effectLst>
              </a:rPr>
              <a:t>The </a:t>
            </a:r>
            <a:r>
              <a:rPr lang="en-US" b="1" dirty="0">
                <a:solidFill>
                  <a:schemeClr val="bg1"/>
                </a:solidFill>
                <a:effectLst>
                  <a:outerShdw blurRad="38100" dist="38100" dir="2700000" algn="tl">
                    <a:srgbClr val="000000">
                      <a:alpha val="43137"/>
                    </a:srgbClr>
                  </a:outerShdw>
                </a:effectLst>
              </a:rPr>
              <a:t>validation cycles—the New York City Cycle (NYCC) and an experimental driving cycle for the city of Amman, developed by </a:t>
            </a:r>
            <a:r>
              <a:rPr lang="en-US" b="1" dirty="0" err="1">
                <a:solidFill>
                  <a:schemeClr val="bg1"/>
                </a:solidFill>
                <a:effectLst>
                  <a:outerShdw blurRad="38100" dist="38100" dir="2700000" algn="tl">
                    <a:srgbClr val="000000">
                      <a:alpha val="43137"/>
                    </a:srgbClr>
                  </a:outerShdw>
                </a:effectLst>
              </a:rPr>
              <a:t>Mallouh</a:t>
            </a:r>
            <a:r>
              <a:rPr lang="en-US" b="1" dirty="0">
                <a:solidFill>
                  <a:schemeClr val="bg1"/>
                </a:solidFill>
                <a:effectLst>
                  <a:outerShdw blurRad="38100" dist="38100" dir="2700000" algn="tl">
                    <a:srgbClr val="000000">
                      <a:alpha val="43137"/>
                    </a:srgbClr>
                  </a:outerShdw>
                </a:effectLst>
              </a:rPr>
              <a:t> et al. [40</a:t>
            </a:r>
            <a:r>
              <a:rPr lang="en-US" b="1" dirty="0" smtClean="0">
                <a:solidFill>
                  <a:schemeClr val="bg1"/>
                </a:solidFill>
                <a:effectLst>
                  <a:outerShdw blurRad="38100" dist="38100" dir="2700000" algn="tl">
                    <a:srgbClr val="000000">
                      <a:alpha val="43137"/>
                    </a:srgbClr>
                  </a:outerShdw>
                </a:effectLst>
              </a:rPr>
              <a:t>].</a:t>
            </a:r>
          </a:p>
          <a:p>
            <a:r>
              <a:rPr lang="en-US" b="1" dirty="0" smtClean="0">
                <a:solidFill>
                  <a:schemeClr val="bg1"/>
                </a:solidFill>
                <a:effectLst>
                  <a:outerShdw blurRad="38100" dist="38100" dir="2700000" algn="tl">
                    <a:srgbClr val="000000">
                      <a:alpha val="43137"/>
                    </a:srgbClr>
                  </a:outerShdw>
                </a:effectLst>
              </a:rPr>
              <a:t>The </a:t>
            </a:r>
            <a:r>
              <a:rPr lang="en-US" b="1" dirty="0">
                <a:solidFill>
                  <a:schemeClr val="bg1"/>
                </a:solidFill>
                <a:effectLst>
                  <a:outerShdw blurRad="38100" dist="38100" dir="2700000" algn="tl">
                    <a:srgbClr val="000000">
                      <a:alpha val="43137"/>
                    </a:srgbClr>
                  </a:outerShdw>
                </a:effectLst>
              </a:rPr>
              <a:t>UDDS, HWFET, and NYCC are standardized cycles from the Environmental Protection Agency (EPA). </a:t>
            </a:r>
            <a:endParaRPr lang="en-US" b="1" dirty="0" smtClean="0">
              <a:solidFill>
                <a:schemeClr val="bg1"/>
              </a:solidFill>
              <a:effectLst>
                <a:outerShdw blurRad="38100" dist="38100" dir="2700000" algn="tl">
                  <a:srgbClr val="000000">
                    <a:alpha val="43137"/>
                  </a:srgbClr>
                </a:outerShdw>
              </a:effectLst>
            </a:endParaRPr>
          </a:p>
          <a:p>
            <a:r>
              <a:rPr lang="en-US" b="1" dirty="0" smtClean="0">
                <a:solidFill>
                  <a:schemeClr val="bg1"/>
                </a:solidFill>
                <a:effectLst>
                  <a:outerShdw blurRad="38100" dist="38100" dir="2700000" algn="tl">
                    <a:srgbClr val="000000">
                      <a:alpha val="43137"/>
                    </a:srgbClr>
                  </a:outerShdw>
                </a:effectLst>
              </a:rPr>
              <a:t>The </a:t>
            </a:r>
            <a:r>
              <a:rPr lang="en-US" b="1" dirty="0">
                <a:solidFill>
                  <a:schemeClr val="bg1"/>
                </a:solidFill>
                <a:effectLst>
                  <a:outerShdw blurRad="38100" dist="38100" dir="2700000" algn="tl">
                    <a:srgbClr val="000000">
                      <a:alpha val="43137"/>
                    </a:srgbClr>
                  </a:outerShdw>
                </a:effectLst>
              </a:rPr>
              <a:t>inclusion of the Amman cycle ensures the generalizability of the EMS based on deep REINFORCE.</a:t>
            </a:r>
          </a:p>
        </p:txBody>
      </p:sp>
    </p:spTree>
    <p:extLst>
      <p:ext uri="{BB962C8B-B14F-4D97-AF65-F5344CB8AC3E}">
        <p14:creationId xmlns:p14="http://schemas.microsoft.com/office/powerpoint/2010/main" val="12360542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EMS COMPARISON</a:t>
            </a:r>
            <a:endParaRPr lang="en-US" sz="2400"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p:cNvPicPr>
          <p:nvPr>
            <p:ph idx="1"/>
          </p:nvPr>
        </p:nvPicPr>
        <p:blipFill rotWithShape="1">
          <a:blip r:embed="rId3"/>
          <a:srcRect l="22932" t="21416" r="22641" b="54846"/>
          <a:stretch/>
        </p:blipFill>
        <p:spPr bwMode="auto">
          <a:xfrm>
            <a:off x="457200" y="2132856"/>
            <a:ext cx="8229600" cy="3240360"/>
          </a:xfrm>
          <a:prstGeom prst="rect">
            <a:avLst/>
          </a:prstGeom>
          <a:ln>
            <a:noFill/>
          </a:ln>
          <a:extLst>
            <a:ext uri="{53640926-AAD7-44D8-BBD7-CCE9431645EC}">
              <a14:shadowObscured xmlns:a14="http://schemas.microsoft.com/office/drawing/2010/main"/>
            </a:ext>
          </a:extLst>
        </p:spPr>
      </p:pic>
      <p:sp>
        <p:nvSpPr>
          <p:cNvPr id="5" name="Title 1"/>
          <p:cNvSpPr txBox="1">
            <a:spLocks/>
          </p:cNvSpPr>
          <p:nvPr/>
        </p:nvSpPr>
        <p:spPr>
          <a:xfrm>
            <a:off x="592711" y="1052736"/>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400" b="1" dirty="0">
              <a:solidFill>
                <a:schemeClr val="bg1"/>
              </a:solidFill>
              <a:effectLst>
                <a:outerShdw blurRad="38100" dist="38100" dir="2700000" algn="tl">
                  <a:srgbClr val="000000">
                    <a:alpha val="43137"/>
                  </a:srgbClr>
                </a:outerShdw>
              </a:effectLst>
            </a:endParaRPr>
          </a:p>
        </p:txBody>
      </p:sp>
      <p:sp>
        <p:nvSpPr>
          <p:cNvPr id="6" name="Rectangle 5"/>
          <p:cNvSpPr/>
          <p:nvPr/>
        </p:nvSpPr>
        <p:spPr>
          <a:xfrm>
            <a:off x="592711" y="1162571"/>
            <a:ext cx="7507681" cy="646331"/>
          </a:xfrm>
          <a:prstGeom prst="rect">
            <a:avLst/>
          </a:prstGeom>
        </p:spPr>
        <p:txBody>
          <a:bodyPr wrap="square">
            <a:spAutoFit/>
          </a:bodyPr>
          <a:lstStyle/>
          <a:p>
            <a:r>
              <a:rPr lang="en-US" b="1" dirty="0" smtClean="0">
                <a:solidFill>
                  <a:schemeClr val="bg1"/>
                </a:solidFill>
                <a:effectLst>
                  <a:outerShdw blurRad="38100" dist="38100" dir="2700000" algn="tl">
                    <a:srgbClr val="000000">
                      <a:alpha val="43137"/>
                    </a:srgbClr>
                  </a:outerShdw>
                </a:effectLst>
              </a:rPr>
              <a:t>The Table 8 below presents </a:t>
            </a:r>
            <a:r>
              <a:rPr lang="en-US" b="1" dirty="0">
                <a:solidFill>
                  <a:schemeClr val="bg1"/>
                </a:solidFill>
                <a:effectLst>
                  <a:outerShdw blurRad="38100" dist="38100" dir="2700000" algn="tl">
                    <a:srgbClr val="000000">
                      <a:alpha val="43137"/>
                    </a:srgbClr>
                  </a:outerShdw>
                </a:effectLst>
              </a:rPr>
              <a:t>the fuel economy results of the various EMS systems on validation cycles.</a:t>
            </a:r>
          </a:p>
        </p:txBody>
      </p:sp>
    </p:spTree>
    <p:extLst>
      <p:ext uri="{BB962C8B-B14F-4D97-AF65-F5344CB8AC3E}">
        <p14:creationId xmlns:p14="http://schemas.microsoft.com/office/powerpoint/2010/main" val="37353442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PAPER CONCLUSION</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0000" lnSpcReduction="20000"/>
          </a:bodyPr>
          <a:lstStyle/>
          <a:p>
            <a:pPr marL="0" indent="0">
              <a:buNone/>
            </a:pPr>
            <a:r>
              <a:rPr lang="en-US" b="1" dirty="0">
                <a:solidFill>
                  <a:schemeClr val="bg1"/>
                </a:solidFill>
                <a:effectLst>
                  <a:outerShdw blurRad="38100" dist="38100" dir="2700000" algn="tl">
                    <a:srgbClr val="000000">
                      <a:alpha val="43137"/>
                    </a:srgbClr>
                  </a:outerShdw>
                </a:effectLst>
              </a:rPr>
              <a:t>This study proposes a deep stochastic reinforcement learning-based EMS (Deep REINFORCE) for FCHEVs under epistemic uncertainty. </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u="sng" dirty="0" smtClean="0">
                <a:solidFill>
                  <a:schemeClr val="bg1"/>
                </a:solidFill>
                <a:effectLst>
                  <a:outerShdw blurRad="38100" dist="38100" dir="2700000" algn="tl">
                    <a:srgbClr val="000000">
                      <a:alpha val="43137"/>
                    </a:srgbClr>
                  </a:outerShdw>
                </a:effectLst>
              </a:rPr>
              <a:t>The system:</a:t>
            </a:r>
          </a:p>
          <a:p>
            <a:pPr marL="0" indent="0">
              <a:buNone/>
            </a:pPr>
            <a:r>
              <a:rPr lang="en-US" b="1" dirty="0" smtClean="0">
                <a:solidFill>
                  <a:schemeClr val="bg1"/>
                </a:solidFill>
                <a:effectLst>
                  <a:outerShdw blurRad="38100" dist="38100" dir="2700000" algn="tl">
                    <a:srgbClr val="000000">
                      <a:alpha val="43137"/>
                    </a:srgbClr>
                  </a:outerShdw>
                </a:effectLst>
              </a:rPr>
              <a:t>1) Uses </a:t>
            </a:r>
            <a:r>
              <a:rPr lang="en-US" b="1" dirty="0">
                <a:solidFill>
                  <a:schemeClr val="bg1"/>
                </a:solidFill>
                <a:effectLst>
                  <a:outerShdw blurRad="38100" dist="38100" dir="2700000" algn="tl">
                    <a:srgbClr val="000000">
                      <a:alpha val="43137"/>
                    </a:srgbClr>
                  </a:outerShdw>
                </a:effectLst>
              </a:rPr>
              <a:t>a DNN to reduce algorithm </a:t>
            </a:r>
            <a:r>
              <a:rPr lang="en-US" b="1" dirty="0" smtClean="0">
                <a:solidFill>
                  <a:schemeClr val="bg1"/>
                </a:solidFill>
                <a:effectLst>
                  <a:outerShdw blurRad="38100" dist="38100" dir="2700000" algn="tl">
                    <a:srgbClr val="000000">
                      <a:alpha val="43137"/>
                    </a:srgbClr>
                  </a:outerShdw>
                </a:effectLst>
              </a:rPr>
              <a:t>variance</a:t>
            </a:r>
          </a:p>
          <a:p>
            <a:pPr marL="0" indent="0">
              <a:buNone/>
            </a:pPr>
            <a:r>
              <a:rPr lang="en-US" b="1" dirty="0" smtClean="0">
                <a:solidFill>
                  <a:schemeClr val="bg1"/>
                </a:solidFill>
                <a:effectLst>
                  <a:outerShdw blurRad="38100" dist="38100" dir="2700000" algn="tl">
                    <a:srgbClr val="000000">
                      <a:alpha val="43137"/>
                    </a:srgbClr>
                  </a:outerShdw>
                </a:effectLst>
              </a:rPr>
              <a:t>2) Adds </a:t>
            </a:r>
            <a:r>
              <a:rPr lang="en-US" b="1" dirty="0">
                <a:solidFill>
                  <a:schemeClr val="bg1"/>
                </a:solidFill>
                <a:effectLst>
                  <a:outerShdw blurRad="38100" dist="38100" dir="2700000" algn="tl">
                    <a:srgbClr val="000000">
                      <a:alpha val="43137"/>
                    </a:srgbClr>
                  </a:outerShdw>
                </a:effectLst>
              </a:rPr>
              <a:t>entropy regularization for better </a:t>
            </a:r>
            <a:r>
              <a:rPr lang="en-US" b="1" dirty="0" smtClean="0">
                <a:solidFill>
                  <a:schemeClr val="bg1"/>
                </a:solidFill>
                <a:effectLst>
                  <a:outerShdw blurRad="38100" dist="38100" dir="2700000" algn="tl">
                    <a:srgbClr val="000000">
                      <a:alpha val="43137"/>
                    </a:srgbClr>
                  </a:outerShdw>
                </a:effectLst>
              </a:rPr>
              <a:t>exploration</a:t>
            </a:r>
            <a:endParaRPr lang="en-US" b="1" dirty="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3) Handles </a:t>
            </a:r>
            <a:r>
              <a:rPr lang="en-US" b="1" dirty="0">
                <a:solidFill>
                  <a:schemeClr val="bg1"/>
                </a:solidFill>
                <a:effectLst>
                  <a:outerShdw blurRad="38100" dist="38100" dir="2700000" algn="tl">
                    <a:srgbClr val="000000">
                      <a:alpha val="43137"/>
                    </a:srgbClr>
                  </a:outerShdw>
                </a:effectLst>
              </a:rPr>
              <a:t>limited training data from low-speed driving </a:t>
            </a:r>
            <a:r>
              <a:rPr lang="en-US" b="1" dirty="0" smtClean="0">
                <a:solidFill>
                  <a:schemeClr val="bg1"/>
                </a:solidFill>
                <a:effectLst>
                  <a:outerShdw blurRad="38100" dist="38100" dir="2700000" algn="tl">
                    <a:srgbClr val="000000">
                      <a:alpha val="43137"/>
                    </a:srgbClr>
                  </a:outerShdw>
                </a:effectLst>
              </a:rPr>
              <a:t>cycles</a:t>
            </a:r>
          </a:p>
          <a:p>
            <a:pPr marL="0" indent="0">
              <a:buNone/>
            </a:pPr>
            <a:r>
              <a:rPr lang="en-US" b="1" u="sng" dirty="0" smtClean="0">
                <a:solidFill>
                  <a:schemeClr val="bg1"/>
                </a:solidFill>
                <a:effectLst>
                  <a:outerShdw blurRad="38100" dist="38100" dir="2700000" algn="tl">
                    <a:srgbClr val="000000">
                      <a:alpha val="43137"/>
                    </a:srgbClr>
                  </a:outerShdw>
                </a:effectLst>
              </a:rPr>
              <a:t>Key findings:</a:t>
            </a:r>
          </a:p>
          <a:p>
            <a:pPr marL="0" indent="0">
              <a:buNone/>
            </a:pPr>
            <a:r>
              <a:rPr lang="en-US" b="1" dirty="0" smtClean="0">
                <a:solidFill>
                  <a:schemeClr val="bg1"/>
                </a:solidFill>
                <a:effectLst>
                  <a:outerShdw blurRad="38100" dist="38100" dir="2700000" algn="tl">
                    <a:srgbClr val="000000">
                      <a:alpha val="43137"/>
                    </a:srgbClr>
                  </a:outerShdw>
                </a:effectLst>
              </a:rPr>
              <a:t>1) Reduced </a:t>
            </a:r>
            <a:r>
              <a:rPr lang="en-US" b="1" dirty="0">
                <a:solidFill>
                  <a:schemeClr val="bg1"/>
                </a:solidFill>
                <a:effectLst>
                  <a:outerShdw blurRad="38100" dist="38100" dir="2700000" algn="tl">
                    <a:srgbClr val="000000">
                      <a:alpha val="43137"/>
                    </a:srgbClr>
                  </a:outerShdw>
                </a:effectLst>
              </a:rPr>
              <a:t>training time by 38% vs. </a:t>
            </a:r>
            <a:r>
              <a:rPr lang="en-US" b="1" dirty="0" smtClean="0">
                <a:solidFill>
                  <a:schemeClr val="bg1"/>
                </a:solidFill>
                <a:effectLst>
                  <a:outerShdw blurRad="38100" dist="38100" dir="2700000" algn="tl">
                    <a:srgbClr val="000000">
                      <a:alpha val="43137"/>
                    </a:srgbClr>
                  </a:outerShdw>
                </a:effectLst>
              </a:rPr>
              <a:t>DDQN</a:t>
            </a:r>
          </a:p>
          <a:p>
            <a:pPr marL="0" indent="0">
              <a:buNone/>
            </a:pPr>
            <a:r>
              <a:rPr lang="en-US" b="1" dirty="0" smtClean="0">
                <a:solidFill>
                  <a:schemeClr val="bg1"/>
                </a:solidFill>
                <a:effectLst>
                  <a:outerShdw blurRad="38100" dist="38100" dir="2700000" algn="tl">
                    <a:srgbClr val="000000">
                      <a:alpha val="43137"/>
                    </a:srgbClr>
                  </a:outerShdw>
                </a:effectLst>
              </a:rPr>
              <a:t>2) Achieved </a:t>
            </a:r>
            <a:r>
              <a:rPr lang="en-US" b="1" dirty="0">
                <a:solidFill>
                  <a:schemeClr val="bg1"/>
                </a:solidFill>
                <a:effectLst>
                  <a:outerShdw blurRad="38100" dist="38100" dir="2700000" algn="tl">
                    <a:srgbClr val="000000">
                      <a:alpha val="43137"/>
                    </a:srgbClr>
                  </a:outerShdw>
                </a:effectLst>
              </a:rPr>
              <a:t>7.68% and 5.31% better fuel economy in NYCC and Amman </a:t>
            </a:r>
            <a:r>
              <a:rPr lang="en-US" b="1" dirty="0" smtClean="0">
                <a:solidFill>
                  <a:schemeClr val="bg1"/>
                </a:solidFill>
                <a:effectLst>
                  <a:outerShdw blurRad="38100" dist="38100" dir="2700000" algn="tl">
                    <a:srgbClr val="000000">
                      <a:alpha val="43137"/>
                    </a:srgbClr>
                  </a:outerShdw>
                </a:effectLst>
              </a:rPr>
              <a:t>cycles</a:t>
            </a:r>
          </a:p>
          <a:p>
            <a:pPr marL="0" indent="0">
              <a:buNone/>
            </a:pPr>
            <a:r>
              <a:rPr lang="en-US" b="1" dirty="0" smtClean="0">
                <a:solidFill>
                  <a:schemeClr val="bg1"/>
                </a:solidFill>
                <a:effectLst>
                  <a:outerShdw blurRad="38100" dist="38100" dir="2700000" algn="tl">
                    <a:srgbClr val="000000">
                      <a:alpha val="43137"/>
                    </a:srgbClr>
                  </a:outerShdw>
                </a:effectLst>
              </a:rPr>
              <a:t>3) Consistently </a:t>
            </a:r>
            <a:r>
              <a:rPr lang="en-US" b="1" dirty="0">
                <a:solidFill>
                  <a:schemeClr val="bg1"/>
                </a:solidFill>
                <a:effectLst>
                  <a:outerShdw blurRad="38100" dist="38100" dir="2700000" algn="tl">
                    <a:srgbClr val="000000">
                      <a:alpha val="43137"/>
                    </a:srgbClr>
                  </a:outerShdw>
                </a:effectLst>
              </a:rPr>
              <a:t>outperformed rule-based systems (PFC, </a:t>
            </a:r>
            <a:r>
              <a:rPr lang="en-US" b="1" dirty="0" smtClean="0">
                <a:solidFill>
                  <a:schemeClr val="bg1"/>
                </a:solidFill>
                <a:effectLst>
                  <a:outerShdw blurRad="38100" dist="38100" dir="2700000" algn="tl">
                    <a:srgbClr val="000000">
                      <a:alpha val="43137"/>
                    </a:srgbClr>
                  </a:outerShdw>
                </a:effectLst>
              </a:rPr>
              <a:t>FLC)</a:t>
            </a:r>
          </a:p>
          <a:p>
            <a:pPr marL="0" indent="0">
              <a:buNone/>
            </a:pPr>
            <a:r>
              <a:rPr lang="en-US" b="1" dirty="0" smtClean="0">
                <a:solidFill>
                  <a:schemeClr val="bg1"/>
                </a:solidFill>
                <a:effectLst>
                  <a:outerShdw blurRad="38100" dist="38100" dir="2700000" algn="tl">
                    <a:srgbClr val="000000">
                      <a:alpha val="43137"/>
                    </a:srgbClr>
                  </a:outerShdw>
                </a:effectLst>
              </a:rPr>
              <a:t>4) Stochastic </a:t>
            </a:r>
            <a:r>
              <a:rPr lang="en-US" b="1" dirty="0">
                <a:solidFill>
                  <a:schemeClr val="bg1"/>
                </a:solidFill>
                <a:effectLst>
                  <a:outerShdw blurRad="38100" dist="38100" dir="2700000" algn="tl">
                    <a:srgbClr val="000000">
                      <a:alpha val="43137"/>
                    </a:srgbClr>
                  </a:outerShdw>
                </a:effectLst>
              </a:rPr>
              <a:t>policy enables more diverse action exploration for superior performance in unseen conditions</a:t>
            </a:r>
          </a:p>
        </p:txBody>
      </p:sp>
    </p:spTree>
    <p:extLst>
      <p:ext uri="{BB962C8B-B14F-4D97-AF65-F5344CB8AC3E}">
        <p14:creationId xmlns:p14="http://schemas.microsoft.com/office/powerpoint/2010/main" val="26763286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solidFill>
                  <a:schemeClr val="bg1"/>
                </a:solidFill>
                <a:effectLst>
                  <a:outerShdw blurRad="38100" dist="38100" dir="2700000" algn="tl">
                    <a:srgbClr val="000000">
                      <a:alpha val="43137"/>
                    </a:srgbClr>
                  </a:outerShdw>
                </a:effectLst>
              </a:rPr>
              <a:t>Energy management of fuel cell hybrid electric bus in mountainous regions: A deep reinforcement learning approach considering terrain </a:t>
            </a:r>
            <a:r>
              <a:rPr lang="en-US" sz="2400" b="1" dirty="0" smtClean="0">
                <a:solidFill>
                  <a:schemeClr val="bg1"/>
                </a:solidFill>
                <a:effectLst>
                  <a:outerShdw blurRad="38100" dist="38100" dir="2700000" algn="tl">
                    <a:srgbClr val="000000">
                      <a:alpha val="43137"/>
                    </a:srgbClr>
                  </a:outerShdw>
                </a:effectLst>
              </a:rPr>
              <a:t>characteristics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0000" lnSpcReduction="20000"/>
          </a:bodyPr>
          <a:lstStyle/>
          <a:p>
            <a:pPr marL="0" indent="0">
              <a:buNone/>
            </a:pPr>
            <a:r>
              <a:rPr lang="en-US" b="1" dirty="0" smtClean="0">
                <a:solidFill>
                  <a:schemeClr val="bg1"/>
                </a:solidFill>
                <a:effectLst>
                  <a:outerShdw blurRad="38100" dist="38100" dir="2700000" algn="tl">
                    <a:srgbClr val="000000">
                      <a:alpha val="43137"/>
                    </a:srgbClr>
                  </a:outerShdw>
                </a:effectLst>
              </a:rPr>
              <a:t>Scientists: </a:t>
            </a:r>
            <a:r>
              <a:rPr lang="en-US" b="1" dirty="0" err="1" smtClean="0">
                <a:solidFill>
                  <a:schemeClr val="bg1"/>
                </a:solidFill>
                <a:effectLst>
                  <a:outerShdw blurRad="38100" dist="38100" dir="2700000" algn="tl">
                    <a:srgbClr val="000000">
                      <a:alpha val="43137"/>
                    </a:srgbClr>
                  </a:outerShdw>
                </a:effectLst>
              </a:rPr>
              <a:t>Tianfeng</a:t>
            </a:r>
            <a:r>
              <a:rPr lang="en-US" b="1" dirty="0" smtClean="0">
                <a:solidFill>
                  <a:schemeClr val="bg1"/>
                </a:solidFill>
                <a:effectLst>
                  <a:outerShdw blurRad="38100" dist="38100" dir="2700000" algn="tl">
                    <a:srgbClr val="000000">
                      <a:alpha val="43137"/>
                    </a:srgbClr>
                  </a:outerShdw>
                </a:effectLst>
              </a:rPr>
              <a:t> Tang, </a:t>
            </a:r>
            <a:r>
              <a:rPr lang="en-US" b="1" dirty="0">
                <a:solidFill>
                  <a:schemeClr val="bg1"/>
                </a:solidFill>
                <a:effectLst>
                  <a:outerShdw blurRad="38100" dist="38100" dir="2700000" algn="tl">
                    <a:srgbClr val="000000">
                      <a:alpha val="43137"/>
                    </a:srgbClr>
                  </a:outerShdw>
                </a:effectLst>
              </a:rPr>
              <a:t>Qianlong </a:t>
            </a:r>
            <a:r>
              <a:rPr lang="en-US" b="1" dirty="0" err="1" smtClean="0">
                <a:solidFill>
                  <a:schemeClr val="bg1"/>
                </a:solidFill>
                <a:effectLst>
                  <a:outerShdw blurRad="38100" dist="38100" dir="2700000" algn="tl">
                    <a:srgbClr val="000000">
                      <a:alpha val="43137"/>
                    </a:srgbClr>
                  </a:outerShdw>
                </a:effectLst>
              </a:rPr>
              <a:t>Peng</a:t>
            </a:r>
            <a:r>
              <a:rPr lang="en-US" b="1" dirty="0" smtClean="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Qing </a:t>
            </a:r>
            <a:r>
              <a:rPr lang="en-US" b="1" dirty="0" smtClean="0">
                <a:solidFill>
                  <a:schemeClr val="bg1"/>
                </a:solidFill>
                <a:effectLst>
                  <a:outerShdw blurRad="38100" dist="38100" dir="2700000" algn="tl">
                    <a:srgbClr val="000000">
                      <a:alpha val="43137"/>
                    </a:srgbClr>
                  </a:outerShdw>
                </a:effectLst>
              </a:rPr>
              <a:t>Shi, </a:t>
            </a:r>
            <a:r>
              <a:rPr lang="en-US" b="1" dirty="0" err="1">
                <a:solidFill>
                  <a:schemeClr val="bg1"/>
                </a:solidFill>
                <a:effectLst>
                  <a:outerShdw blurRad="38100" dist="38100" dir="2700000" algn="tl">
                    <a:srgbClr val="000000">
                      <a:alpha val="43137"/>
                    </a:srgbClr>
                  </a:outerShdw>
                </a:effectLst>
              </a:rPr>
              <a:t>Qingguo</a:t>
            </a:r>
            <a:r>
              <a:rPr lang="en-US" b="1" dirty="0">
                <a:solidFill>
                  <a:schemeClr val="bg1"/>
                </a:solidFill>
                <a:effectLst>
                  <a:outerShdw blurRad="38100" dist="38100" dir="2700000" algn="tl">
                    <a:srgbClr val="000000">
                      <a:alpha val="43137"/>
                    </a:srgbClr>
                  </a:outerShdw>
                </a:effectLst>
              </a:rPr>
              <a:t> </a:t>
            </a:r>
            <a:r>
              <a:rPr lang="en-US" b="1" dirty="0" err="1" smtClean="0">
                <a:solidFill>
                  <a:schemeClr val="bg1"/>
                </a:solidFill>
                <a:effectLst>
                  <a:outerShdw blurRad="38100" dist="38100" dir="2700000" algn="tl">
                    <a:srgbClr val="000000">
                      <a:alpha val="43137"/>
                    </a:srgbClr>
                  </a:outerShdw>
                </a:effectLst>
              </a:rPr>
              <a:t>Peng</a:t>
            </a:r>
            <a:r>
              <a:rPr lang="en-US" b="1" dirty="0" smtClean="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Jin </a:t>
            </a:r>
            <a:r>
              <a:rPr lang="en-US" b="1" dirty="0" smtClean="0">
                <a:solidFill>
                  <a:schemeClr val="bg1"/>
                </a:solidFill>
                <a:effectLst>
                  <a:outerShdw blurRad="38100" dist="38100" dir="2700000" algn="tl">
                    <a:srgbClr val="000000">
                      <a:alpha val="43137"/>
                    </a:srgbClr>
                  </a:outerShdw>
                </a:effectLst>
              </a:rPr>
              <a:t>Zhao, </a:t>
            </a:r>
            <a:r>
              <a:rPr lang="en-US" b="1" dirty="0" err="1">
                <a:solidFill>
                  <a:schemeClr val="bg1"/>
                </a:solidFill>
                <a:effectLst>
                  <a:outerShdw blurRad="38100" dist="38100" dir="2700000" algn="tl">
                    <a:srgbClr val="000000">
                      <a:alpha val="43137"/>
                    </a:srgbClr>
                  </a:outerShdw>
                </a:effectLst>
              </a:rPr>
              <a:t>Chaoyi</a:t>
            </a:r>
            <a:r>
              <a:rPr lang="en-US" b="1" dirty="0">
                <a:solidFill>
                  <a:schemeClr val="bg1"/>
                </a:solidFill>
                <a:effectLst>
                  <a:outerShdw blurRad="38100" dist="38100" dir="2700000" algn="tl">
                    <a:srgbClr val="000000">
                      <a:alpha val="43137"/>
                    </a:srgbClr>
                  </a:outerShdw>
                </a:effectLst>
              </a:rPr>
              <a:t> </a:t>
            </a:r>
            <a:r>
              <a:rPr lang="en-US" b="1" dirty="0" smtClean="0">
                <a:solidFill>
                  <a:schemeClr val="bg1"/>
                </a:solidFill>
                <a:effectLst>
                  <a:outerShdw blurRad="38100" dist="38100" dir="2700000" algn="tl">
                    <a:srgbClr val="000000">
                      <a:alpha val="43137"/>
                    </a:srgbClr>
                  </a:outerShdw>
                </a:effectLst>
              </a:rPr>
              <a:t>Chen, </a:t>
            </a:r>
            <a:r>
              <a:rPr lang="en-US" b="1" dirty="0" err="1" smtClean="0">
                <a:solidFill>
                  <a:schemeClr val="bg1"/>
                </a:solidFill>
                <a:effectLst>
                  <a:outerShdw blurRad="38100" dist="38100" dir="2700000" algn="tl">
                    <a:srgbClr val="000000">
                      <a:alpha val="43137"/>
                    </a:srgbClr>
                  </a:outerShdw>
                </a:effectLst>
              </a:rPr>
              <a:t>Guangwei</a:t>
            </a:r>
            <a:r>
              <a:rPr lang="en-US" b="1" dirty="0" smtClean="0">
                <a:solidFill>
                  <a:schemeClr val="bg1"/>
                </a:solidFill>
                <a:effectLst>
                  <a:outerShdw blurRad="38100" dist="38100" dir="2700000" algn="tl">
                    <a:srgbClr val="000000">
                      <a:alpha val="43137"/>
                    </a:srgbClr>
                  </a:outerShdw>
                </a:effectLst>
              </a:rPr>
              <a:t> </a:t>
            </a:r>
            <a:r>
              <a:rPr lang="en-US" b="1" dirty="0" smtClean="0">
                <a:solidFill>
                  <a:schemeClr val="bg1"/>
                </a:solidFill>
                <a:effectLst>
                  <a:outerShdw blurRad="38100" dist="38100" dir="2700000" algn="tl">
                    <a:srgbClr val="000000">
                      <a:alpha val="43137"/>
                    </a:srgbClr>
                  </a:outerShdw>
                </a:effectLst>
              </a:rPr>
              <a:t>Wang</a:t>
            </a:r>
          </a:p>
          <a:p>
            <a:pPr marL="0" indent="0">
              <a:buNone/>
            </a:pPr>
            <a:endParaRPr lang="en-US" b="1" dirty="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This </a:t>
            </a:r>
            <a:r>
              <a:rPr lang="en-US" b="1" dirty="0">
                <a:solidFill>
                  <a:schemeClr val="bg1"/>
                </a:solidFill>
                <a:effectLst>
                  <a:outerShdw blurRad="38100" dist="38100" dir="2700000" algn="tl">
                    <a:srgbClr val="000000">
                      <a:alpha val="43137"/>
                    </a:srgbClr>
                  </a:outerShdw>
                </a:effectLst>
              </a:rPr>
              <a:t>study introduces an innovative energy management strategy (EMS) for fuel cell hybrid electric buses (FCHEBs) in mountainous areas, using a deep reinforcement learning (PPO) algorithm that accounts for challenging terrain characteristics. </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A </a:t>
            </a:r>
            <a:r>
              <a:rPr lang="en-US" b="1" dirty="0">
                <a:solidFill>
                  <a:schemeClr val="bg1"/>
                </a:solidFill>
                <a:effectLst>
                  <a:outerShdw blurRad="38100" dist="38100" dir="2700000" algn="tl">
                    <a:srgbClr val="000000">
                      <a:alpha val="43137"/>
                    </a:srgbClr>
                  </a:outerShdw>
                </a:effectLst>
              </a:rPr>
              <a:t>comprehensive model representing steep slopes and road fluctuations was developed, and real driving data from these regions were collected for training. Simulation results show a 26.16% improvement in fuel economy and 44.98% faster convergence compared to traditional methods. </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Further </a:t>
            </a:r>
            <a:r>
              <a:rPr lang="en-US" b="1" dirty="0">
                <a:solidFill>
                  <a:schemeClr val="bg1"/>
                </a:solidFill>
                <a:effectLst>
                  <a:outerShdw blurRad="38100" dist="38100" dir="2700000" algn="tl">
                    <a:srgbClr val="000000">
                      <a:alpha val="43137"/>
                    </a:srgbClr>
                  </a:outerShdw>
                </a:effectLst>
              </a:rPr>
              <a:t>tests on new bus routes and standard driving cycles confirm the strategy’s robustness and adaptability.</a:t>
            </a:r>
          </a:p>
        </p:txBody>
      </p:sp>
    </p:spTree>
    <p:extLst>
      <p:ext uri="{BB962C8B-B14F-4D97-AF65-F5344CB8AC3E}">
        <p14:creationId xmlns:p14="http://schemas.microsoft.com/office/powerpoint/2010/main" val="2845436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FCHEVs – Advantages &amp; </a:t>
            </a:r>
            <a:r>
              <a:rPr lang="en-US" dirty="0" smtClean="0">
                <a:solidFill>
                  <a:schemeClr val="bg1"/>
                </a:solidFill>
              </a:rPr>
              <a:t>Disadvantages</a:t>
            </a:r>
            <a:endParaRPr lang="en-US" dirty="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295303"/>
              </p:ext>
            </p:extLst>
          </p:nvPr>
        </p:nvGraphicFramePr>
        <p:xfrm>
          <a:off x="0" y="1484783"/>
          <a:ext cx="9144000" cy="5373216"/>
        </p:xfrm>
        <a:graphic>
          <a:graphicData uri="http://schemas.openxmlformats.org/drawingml/2006/table">
            <a:tbl>
              <a:tblPr firstRow="1" firstCol="1" bandRow="1"/>
              <a:tblGrid>
                <a:gridCol w="4525787"/>
                <a:gridCol w="4618213"/>
              </a:tblGrid>
              <a:tr h="357291">
                <a:tc gridSpan="2">
                  <a:txBody>
                    <a:bodyPr/>
                    <a:lstStyle/>
                    <a:p>
                      <a:pPr marL="0" marR="0" algn="ctr">
                        <a:lnSpc>
                          <a:spcPct val="115000"/>
                        </a:lnSpc>
                        <a:spcBef>
                          <a:spcPts val="0"/>
                        </a:spcBef>
                        <a:spcAft>
                          <a:spcPts val="0"/>
                        </a:spcAft>
                      </a:pPr>
                      <a:r>
                        <a:rPr lang="en-US" sz="1200" b="1" dirty="0">
                          <a:effectLst/>
                          <a:latin typeface="Times New Roman"/>
                          <a:ea typeface="Times New Roman"/>
                          <a:cs typeface="Times New Roman"/>
                        </a:rPr>
                        <a:t>FCHEVs – Advantages &amp; Disadvantages</a:t>
                      </a:r>
                      <a:endParaRPr lang="en-US" sz="1100" dirty="0">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r>
              <a:tr h="336618">
                <a:tc>
                  <a:txBody>
                    <a:bodyPr/>
                    <a:lstStyle/>
                    <a:p>
                      <a:pPr marL="0" marR="0" algn="ctr">
                        <a:lnSpc>
                          <a:spcPct val="115000"/>
                        </a:lnSpc>
                        <a:spcBef>
                          <a:spcPts val="0"/>
                        </a:spcBef>
                        <a:spcAft>
                          <a:spcPts val="0"/>
                        </a:spcAft>
                      </a:pPr>
                      <a:r>
                        <a:rPr lang="en-US" sz="1200" b="1" dirty="0">
                          <a:effectLst>
                            <a:outerShdw blurRad="38100" dist="38100" dir="2700000" algn="tl">
                              <a:srgbClr val="000000">
                                <a:alpha val="43137"/>
                              </a:srgbClr>
                            </a:outerShdw>
                          </a:effectLst>
                          <a:latin typeface="Times New Roman"/>
                          <a:ea typeface="Times New Roman"/>
                          <a:cs typeface="Times New Roman"/>
                        </a:rPr>
                        <a:t>Advantages</a:t>
                      </a:r>
                      <a:endParaRPr lang="en-US" sz="1100" dirty="0">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ctr">
                        <a:lnSpc>
                          <a:spcPct val="115000"/>
                        </a:lnSpc>
                        <a:spcBef>
                          <a:spcPts val="0"/>
                        </a:spcBef>
                        <a:spcAft>
                          <a:spcPts val="0"/>
                        </a:spcAft>
                      </a:pPr>
                      <a:r>
                        <a:rPr lang="en-US" sz="1200" b="1">
                          <a:effectLst>
                            <a:outerShdw blurRad="38100" dist="38100" dir="2700000" algn="tl">
                              <a:srgbClr val="000000">
                                <a:alpha val="43137"/>
                              </a:srgbClr>
                            </a:outerShdw>
                          </a:effectLst>
                          <a:latin typeface="Times New Roman"/>
                          <a:ea typeface="Times New Roman"/>
                          <a:cs typeface="Times New Roman"/>
                        </a:rPr>
                        <a:t>Disadvantages</a:t>
                      </a:r>
                      <a:endParaRPr lang="en-US" sz="1100">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r>
              <a:tr h="664233">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Zero pollutant emissions (only water vapor)</a:t>
                      </a:r>
                      <a:endParaRPr lang="en-US" sz="11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Times New Roman"/>
                          <a:cs typeface="Times New Roman"/>
                        </a:rPr>
                        <a:t>High production and purchase cost for the fuel cell and storage tanks</a:t>
                      </a:r>
                      <a:endParaRPr lang="en-US" sz="11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r>
              <a:tr h="664233">
                <a:tc>
                  <a:txBody>
                    <a:bodyPr/>
                    <a:lstStyle/>
                    <a:p>
                      <a:pPr marL="0" marR="0" algn="ctr">
                        <a:lnSpc>
                          <a:spcPct val="115000"/>
                        </a:lnSpc>
                        <a:spcBef>
                          <a:spcPts val="0"/>
                        </a:spcBef>
                        <a:spcAft>
                          <a:spcPts val="0"/>
                        </a:spcAft>
                      </a:pPr>
                      <a:r>
                        <a:rPr lang="el-GR" sz="1200" b="1" dirty="0" err="1">
                          <a:solidFill>
                            <a:schemeClr val="bg1"/>
                          </a:solidFill>
                          <a:effectLst>
                            <a:outerShdw blurRad="38100" dist="38100" dir="2700000" algn="tl">
                              <a:srgbClr val="000000">
                                <a:alpha val="43137"/>
                              </a:srgbClr>
                            </a:outerShdw>
                          </a:effectLst>
                          <a:latin typeface="Times New Roman"/>
                          <a:ea typeface="Times New Roman"/>
                          <a:cs typeface="Times New Roman"/>
                        </a:rPr>
                        <a:t>Fast</a:t>
                      </a:r>
                      <a:r>
                        <a:rPr lang="el-GR"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 </a:t>
                      </a:r>
                      <a:r>
                        <a:rPr lang="el-GR" sz="1200" b="1" dirty="0" err="1">
                          <a:solidFill>
                            <a:schemeClr val="bg1"/>
                          </a:solidFill>
                          <a:effectLst>
                            <a:outerShdw blurRad="38100" dist="38100" dir="2700000" algn="tl">
                              <a:srgbClr val="000000">
                                <a:alpha val="43137"/>
                              </a:srgbClr>
                            </a:outerShdw>
                          </a:effectLst>
                          <a:latin typeface="Times New Roman"/>
                          <a:ea typeface="Times New Roman"/>
                          <a:cs typeface="Times New Roman"/>
                        </a:rPr>
                        <a:t>refueling</a:t>
                      </a:r>
                      <a:r>
                        <a:rPr lang="el-GR"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 (3 </a:t>
                      </a:r>
                      <a:r>
                        <a:rPr lang="el-GR" sz="1200" b="1" dirty="0" err="1">
                          <a:solidFill>
                            <a:schemeClr val="bg1"/>
                          </a:solidFill>
                          <a:effectLst>
                            <a:outerShdw blurRad="38100" dist="38100" dir="2700000" algn="tl">
                              <a:srgbClr val="000000">
                                <a:alpha val="43137"/>
                              </a:srgbClr>
                            </a:outerShdw>
                          </a:effectLst>
                          <a:latin typeface="Times New Roman"/>
                          <a:ea typeface="Times New Roman"/>
                          <a:cs typeface="Times New Roman"/>
                        </a:rPr>
                        <a:t>to</a:t>
                      </a:r>
                      <a:r>
                        <a:rPr lang="el-GR"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 5 </a:t>
                      </a:r>
                      <a:r>
                        <a:rPr lang="el-GR" sz="1200" b="1" dirty="0" err="1">
                          <a:solidFill>
                            <a:schemeClr val="bg1"/>
                          </a:solidFill>
                          <a:effectLst>
                            <a:outerShdw blurRad="38100" dist="38100" dir="2700000" algn="tl">
                              <a:srgbClr val="000000">
                                <a:alpha val="43137"/>
                              </a:srgbClr>
                            </a:outerShdw>
                          </a:effectLst>
                          <a:latin typeface="Times New Roman"/>
                          <a:ea typeface="Times New Roman"/>
                          <a:cs typeface="Times New Roman"/>
                        </a:rPr>
                        <a:t>minutes</a:t>
                      </a:r>
                      <a:r>
                        <a:rPr lang="el-GR"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a:t>
                      </a:r>
                      <a:endParaRPr lang="en-US" sz="11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Times New Roman"/>
                          <a:cs typeface="Times New Roman"/>
                        </a:rPr>
                        <a:t>More complex system compared to BEVs (fuel cell, tanks, battery)</a:t>
                      </a:r>
                      <a:endParaRPr lang="en-US" sz="11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r>
              <a:tr h="664233">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Long driving range (500–700+ km), especially in heavy-duty vehicles</a:t>
                      </a:r>
                      <a:endParaRPr lang="en-US" sz="11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Times New Roman"/>
                          <a:cs typeface="Times New Roman"/>
                        </a:rPr>
                        <a:t>Limited refueling infrastructure (very few hydrogen stations)</a:t>
                      </a:r>
                      <a:endParaRPr lang="en-US" sz="11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r>
              <a:tr h="664233">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Stable performance in all temperatures</a:t>
                      </a:r>
                      <a:endParaRPr lang="en-US" sz="11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Hydrogen production is energy-intensive (green H₂ = expensive)</a:t>
                      </a:r>
                      <a:endParaRPr lang="en-US" sz="11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r>
              <a:tr h="664233">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Times New Roman"/>
                          <a:cs typeface="Times New Roman"/>
                        </a:rPr>
                        <a:t>Lighter than Battery Electric Vehicles in heavy-duty applications (trucks, trains, buses)</a:t>
                      </a:r>
                      <a:endParaRPr lang="en-US" sz="11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Requires a battery as well – adds cost and maintenance</a:t>
                      </a:r>
                      <a:endParaRPr lang="en-US" sz="11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r>
              <a:tr h="336618">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Times New Roman"/>
                          <a:cs typeface="Times New Roman"/>
                        </a:rPr>
                        <a:t>Enable energy recovery (regenerative braking)</a:t>
                      </a:r>
                      <a:endParaRPr lang="en-US" sz="11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Hydrogen production is currently polluting (unless fully green)</a:t>
                      </a:r>
                      <a:endParaRPr lang="en-US" sz="11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r>
              <a:tr h="664233">
                <a:tc>
                  <a:txBody>
                    <a:bodyPr/>
                    <a:lstStyle/>
                    <a:p>
                      <a:pPr marL="0" marR="0" algn="ctr">
                        <a:lnSpc>
                          <a:spcPct val="115000"/>
                        </a:lnSpc>
                        <a:spcBef>
                          <a:spcPts val="0"/>
                        </a:spcBef>
                        <a:spcAft>
                          <a:spcPts val="0"/>
                        </a:spcAft>
                      </a:pPr>
                      <a:r>
                        <a:rPr lang="en-US" sz="1200" b="1">
                          <a:solidFill>
                            <a:schemeClr val="bg1"/>
                          </a:solidFill>
                          <a:effectLst>
                            <a:outerShdw blurRad="38100" dist="38100" dir="2700000" algn="tl">
                              <a:srgbClr val="000000">
                                <a:alpha val="43137"/>
                              </a:srgbClr>
                            </a:outerShdw>
                          </a:effectLst>
                          <a:latin typeface="Times New Roman"/>
                          <a:ea typeface="Times New Roman"/>
                          <a:cs typeface="Times New Roman"/>
                        </a:rPr>
                        <a:t>Suitable for frequent and intensive use (taxis, logistics, public transport)</a:t>
                      </a:r>
                      <a:endParaRPr lang="en-US" sz="1100" b="1">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c>
                  <a:txBody>
                    <a:bodyPr/>
                    <a:lstStyle/>
                    <a:p>
                      <a:pPr marL="0" marR="0" algn="ctr">
                        <a:lnSpc>
                          <a:spcPct val="115000"/>
                        </a:lnSpc>
                        <a:spcBef>
                          <a:spcPts val="0"/>
                        </a:spcBef>
                        <a:spcAft>
                          <a:spcPts val="0"/>
                        </a:spcAft>
                      </a:pPr>
                      <a:r>
                        <a:rPr lang="en-US" sz="1200" b="1" dirty="0">
                          <a:solidFill>
                            <a:schemeClr val="bg1"/>
                          </a:solidFill>
                          <a:effectLst>
                            <a:outerShdw blurRad="38100" dist="38100" dir="2700000" algn="tl">
                              <a:srgbClr val="000000">
                                <a:alpha val="43137"/>
                              </a:srgbClr>
                            </a:outerShdw>
                          </a:effectLst>
                          <a:latin typeface="Times New Roman"/>
                          <a:ea typeface="Times New Roman"/>
                          <a:cs typeface="Times New Roman"/>
                        </a:rPr>
                        <a:t>Currently limited expertise and availability for service/maintenance</a:t>
                      </a:r>
                      <a:endParaRPr lang="en-US" sz="1100" b="1"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75000"/>
                      </a:schemeClr>
                    </a:solidFill>
                  </a:tcPr>
                </a:tc>
              </a:tr>
              <a:tr h="357291">
                <a:tc gridSpan="2">
                  <a:txBody>
                    <a:bodyPr/>
                    <a:lstStyle/>
                    <a:p>
                      <a:pPr marL="0" marR="0">
                        <a:lnSpc>
                          <a:spcPct val="115000"/>
                        </a:lnSpc>
                        <a:spcBef>
                          <a:spcPts val="0"/>
                        </a:spcBef>
                        <a:spcAft>
                          <a:spcPts val="0"/>
                        </a:spcAft>
                      </a:pPr>
                      <a:r>
                        <a:rPr lang="en-US" sz="1200" b="1" dirty="0">
                          <a:effectLst/>
                          <a:latin typeface="Times New Roman"/>
                          <a:ea typeface="Times New Roman"/>
                          <a:cs typeface="Times New Roman"/>
                        </a:rPr>
                        <a:t> </a:t>
                      </a:r>
                      <a:endParaRPr lang="en-US" sz="1100" dirty="0">
                        <a:effectLst/>
                        <a:latin typeface="Calibri"/>
                        <a:ea typeface="Calibri"/>
                        <a:cs typeface="Times New Roman"/>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r>
            </a:tbl>
          </a:graphicData>
        </a:graphic>
      </p:graphicFrame>
    </p:spTree>
    <p:extLst>
      <p:ext uri="{BB962C8B-B14F-4D97-AF65-F5344CB8AC3E}">
        <p14:creationId xmlns:p14="http://schemas.microsoft.com/office/powerpoint/2010/main" val="26375248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POWERTRAIN SYSTEM MODELING OF THE FCEB</a:t>
            </a:r>
            <a:endParaRPr lang="en-US" sz="2400"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p:cNvPicPr>
          <p:nvPr>
            <p:ph idx="1"/>
          </p:nvPr>
        </p:nvPicPr>
        <p:blipFill rotWithShape="1">
          <a:blip r:embed="rId3"/>
          <a:srcRect l="21471" t="15478" r="22263" b="20936"/>
          <a:stretch/>
        </p:blipFill>
        <p:spPr bwMode="auto">
          <a:xfrm>
            <a:off x="1012057" y="1600200"/>
            <a:ext cx="7119885" cy="45259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67912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POWERTRAIN SYSTEM MODELING OF THE FCEB</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solidFill>
                  <a:schemeClr val="bg1"/>
                </a:solidFill>
                <a:effectLst>
                  <a:outerShdw blurRad="38100" dist="38100" dir="2700000" algn="tl">
                    <a:srgbClr val="000000">
                      <a:alpha val="43137"/>
                    </a:srgbClr>
                  </a:outerShdw>
                </a:effectLst>
              </a:rPr>
              <a:t>Figure 1 summarizes the FCHEB model used in </a:t>
            </a:r>
            <a:r>
              <a:rPr lang="en-US" b="1" dirty="0" smtClean="0">
                <a:solidFill>
                  <a:schemeClr val="bg1"/>
                </a:solidFill>
                <a:effectLst>
                  <a:outerShdw blurRad="38100" dist="38100" dir="2700000" algn="tl">
                    <a:srgbClr val="000000">
                      <a:alpha val="43137"/>
                    </a:srgbClr>
                  </a:outerShdw>
                </a:effectLst>
              </a:rPr>
              <a:t>the Paper. </a:t>
            </a:r>
          </a:p>
          <a:p>
            <a:pPr marL="0" indent="0">
              <a:buNone/>
            </a:pPr>
            <a:r>
              <a:rPr lang="en-US" b="1" dirty="0" smtClean="0">
                <a:solidFill>
                  <a:schemeClr val="bg1"/>
                </a:solidFill>
                <a:effectLst>
                  <a:outerShdw blurRad="38100" dist="38100" dir="2700000" algn="tl">
                    <a:srgbClr val="000000">
                      <a:alpha val="43137"/>
                    </a:srgbClr>
                  </a:outerShdw>
                </a:effectLst>
              </a:rPr>
              <a:t>It includes:</a:t>
            </a:r>
          </a:p>
          <a:p>
            <a:pPr marL="0" indent="0">
              <a:buNone/>
            </a:pPr>
            <a:r>
              <a:rPr lang="en-US" b="1" dirty="0" smtClean="0">
                <a:solidFill>
                  <a:schemeClr val="bg1"/>
                </a:solidFill>
                <a:effectLst>
                  <a:outerShdw blurRad="38100" dist="38100" dir="2700000" algn="tl">
                    <a:srgbClr val="000000">
                      <a:alpha val="43137"/>
                    </a:srgbClr>
                  </a:outerShdw>
                </a:effectLst>
              </a:rPr>
              <a:t>The </a:t>
            </a:r>
            <a:r>
              <a:rPr lang="en-US" b="1" dirty="0">
                <a:solidFill>
                  <a:schemeClr val="bg1"/>
                </a:solidFill>
                <a:effectLst>
                  <a:outerShdw blurRad="38100" dist="38100" dir="2700000" algn="tl">
                    <a:srgbClr val="000000">
                      <a:alpha val="43137"/>
                    </a:srgbClr>
                  </a:outerShdw>
                </a:effectLst>
              </a:rPr>
              <a:t>power and signal flow within the </a:t>
            </a:r>
            <a:r>
              <a:rPr lang="en-US" b="1" dirty="0" smtClean="0">
                <a:solidFill>
                  <a:schemeClr val="bg1"/>
                </a:solidFill>
                <a:effectLst>
                  <a:outerShdw blurRad="38100" dist="38100" dir="2700000" algn="tl">
                    <a:srgbClr val="000000">
                      <a:alpha val="43137"/>
                    </a:srgbClr>
                  </a:outerShdw>
                </a:effectLst>
              </a:rPr>
              <a:t>vehicle</a:t>
            </a:r>
          </a:p>
          <a:p>
            <a:pPr marL="0" indent="0">
              <a:buNone/>
            </a:pPr>
            <a:r>
              <a:rPr lang="en-US" b="1" dirty="0" smtClean="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Battery characteristics in relation to </a:t>
            </a:r>
            <a:r>
              <a:rPr lang="en-US" b="1" dirty="0" smtClean="0">
                <a:solidFill>
                  <a:schemeClr val="bg1"/>
                </a:solidFill>
                <a:effectLst>
                  <a:outerShdw blurRad="38100" dist="38100" dir="2700000" algn="tl">
                    <a:srgbClr val="000000">
                      <a:alpha val="43137"/>
                    </a:srgbClr>
                  </a:outerShdw>
                </a:effectLst>
              </a:rPr>
              <a:t>SOC</a:t>
            </a:r>
          </a:p>
          <a:p>
            <a:pPr marL="0" indent="0">
              <a:buNone/>
            </a:pPr>
            <a:r>
              <a:rPr lang="en-US" b="1" dirty="0" smtClean="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Motor performance and limits based on torque, power, and </a:t>
            </a:r>
            <a:r>
              <a:rPr lang="en-US" b="1" dirty="0" smtClean="0">
                <a:solidFill>
                  <a:schemeClr val="bg1"/>
                </a:solidFill>
                <a:effectLst>
                  <a:outerShdw blurRad="38100" dist="38100" dir="2700000" algn="tl">
                    <a:srgbClr val="000000">
                      <a:alpha val="43137"/>
                    </a:srgbClr>
                  </a:outerShdw>
                </a:effectLst>
              </a:rPr>
              <a:t>RPM.</a:t>
            </a:r>
          </a:p>
          <a:p>
            <a:pPr marL="0" indent="0">
              <a:buNone/>
            </a:pPr>
            <a:r>
              <a:rPr lang="en-US" b="1" dirty="0" smtClean="0">
                <a:solidFill>
                  <a:schemeClr val="bg1"/>
                </a:solidFill>
                <a:effectLst>
                  <a:outerShdw blurRad="38100" dist="38100" dir="2700000" algn="tl">
                    <a:srgbClr val="000000">
                      <a:alpha val="43137"/>
                    </a:srgbClr>
                  </a:outerShdw>
                </a:effectLst>
              </a:rPr>
              <a:t>These </a:t>
            </a:r>
            <a:r>
              <a:rPr lang="en-US" b="1" dirty="0">
                <a:solidFill>
                  <a:schemeClr val="bg1"/>
                </a:solidFill>
                <a:effectLst>
                  <a:outerShdw blurRad="38100" dist="38100" dir="2700000" algn="tl">
                    <a:srgbClr val="000000">
                      <a:alpha val="43137"/>
                    </a:srgbClr>
                  </a:outerShdw>
                </a:effectLst>
              </a:rPr>
              <a:t>details are essential for the training and evaluation of the EMS with DRL.</a:t>
            </a:r>
          </a:p>
        </p:txBody>
      </p:sp>
    </p:spTree>
    <p:extLst>
      <p:ext uri="{BB962C8B-B14F-4D97-AF65-F5344CB8AC3E}">
        <p14:creationId xmlns:p14="http://schemas.microsoft.com/office/powerpoint/2010/main" val="13146777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DATA THAT THEY USED FOR TRAINING AND TEST</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sz="3400" b="1" dirty="0" smtClean="0">
                <a:solidFill>
                  <a:schemeClr val="bg1"/>
                </a:solidFill>
                <a:effectLst>
                  <a:outerShdw blurRad="38100" dist="38100" dir="2700000" algn="tl">
                    <a:srgbClr val="000000">
                      <a:alpha val="43137"/>
                    </a:srgbClr>
                  </a:outerShdw>
                </a:effectLst>
              </a:rPr>
              <a:t>Data Summary:</a:t>
            </a:r>
            <a:endParaRPr lang="el-GR" sz="3400" b="1" dirty="0" smtClean="0">
              <a:solidFill>
                <a:schemeClr val="bg1"/>
              </a:solidFill>
              <a:effectLst>
                <a:outerShdw blurRad="38100" dist="38100" dir="2700000" algn="tl">
                  <a:srgbClr val="000000">
                    <a:alpha val="43137"/>
                  </a:srgbClr>
                </a:outerShdw>
              </a:effectLst>
            </a:endParaRPr>
          </a:p>
          <a:p>
            <a:pPr marL="0" indent="0">
              <a:buNone/>
            </a:pPr>
            <a:r>
              <a:rPr lang="en-US" sz="3400" b="1" dirty="0" smtClean="0">
                <a:solidFill>
                  <a:schemeClr val="bg1"/>
                </a:solidFill>
                <a:effectLst>
                  <a:outerShdw blurRad="38100" dist="38100" dir="2700000" algn="tl">
                    <a:srgbClr val="000000">
                      <a:alpha val="43137"/>
                    </a:srgbClr>
                  </a:outerShdw>
                </a:effectLst>
              </a:rPr>
              <a:t>1) The </a:t>
            </a:r>
            <a:r>
              <a:rPr lang="en-US" sz="3400" b="1" dirty="0">
                <a:solidFill>
                  <a:schemeClr val="bg1"/>
                </a:solidFill>
                <a:effectLst>
                  <a:outerShdw blurRad="38100" dist="38100" dir="2700000" algn="tl">
                    <a:srgbClr val="000000">
                      <a:alpha val="43137"/>
                    </a:srgbClr>
                  </a:outerShdw>
                </a:effectLst>
              </a:rPr>
              <a:t>China City Bus Cycle (CCBC) was used as the initial reference </a:t>
            </a:r>
            <a:r>
              <a:rPr lang="en-US" sz="3400" b="1" dirty="0" smtClean="0">
                <a:solidFill>
                  <a:schemeClr val="bg1"/>
                </a:solidFill>
                <a:effectLst>
                  <a:outerShdw blurRad="38100" dist="38100" dir="2700000" algn="tl">
                    <a:srgbClr val="000000">
                      <a:alpha val="43137"/>
                    </a:srgbClr>
                  </a:outerShdw>
                </a:effectLst>
              </a:rPr>
              <a:t>framework.</a:t>
            </a:r>
          </a:p>
          <a:p>
            <a:pPr marL="0" indent="0">
              <a:buNone/>
            </a:pPr>
            <a:r>
              <a:rPr lang="en-US" sz="3400" b="1" dirty="0" smtClean="0">
                <a:solidFill>
                  <a:schemeClr val="bg1"/>
                </a:solidFill>
                <a:effectLst>
                  <a:outerShdw blurRad="38100" dist="38100" dir="2700000" algn="tl">
                    <a:srgbClr val="000000">
                      <a:alpha val="43137"/>
                    </a:srgbClr>
                  </a:outerShdw>
                </a:effectLst>
              </a:rPr>
              <a:t>2) Real-world </a:t>
            </a:r>
            <a:r>
              <a:rPr lang="en-US" sz="3400" b="1" dirty="0">
                <a:solidFill>
                  <a:schemeClr val="bg1"/>
                </a:solidFill>
                <a:effectLst>
                  <a:outerShdw blurRad="38100" dist="38100" dir="2700000" algn="tl">
                    <a:srgbClr val="000000">
                      <a:alpha val="43137"/>
                    </a:srgbClr>
                  </a:outerShdw>
                </a:effectLst>
              </a:rPr>
              <a:t>speed and road slope data were collected from a bus route in Guiyang, China</a:t>
            </a:r>
            <a:r>
              <a:rPr lang="en-US" sz="3400" b="1" dirty="0" smtClean="0">
                <a:solidFill>
                  <a:schemeClr val="bg1"/>
                </a:solidFill>
                <a:effectLst>
                  <a:outerShdw blurRad="38100" dist="38100" dir="2700000" algn="tl">
                    <a:srgbClr val="000000">
                      <a:alpha val="43137"/>
                    </a:srgbClr>
                  </a:outerShdw>
                </a:effectLst>
              </a:rPr>
              <a:t>.</a:t>
            </a:r>
          </a:p>
          <a:p>
            <a:pPr marL="0" indent="0">
              <a:buNone/>
            </a:pPr>
            <a:r>
              <a:rPr lang="en-US" sz="3400" b="1" dirty="0" smtClean="0">
                <a:solidFill>
                  <a:schemeClr val="bg1"/>
                </a:solidFill>
                <a:effectLst>
                  <a:outerShdw blurRad="38100" dist="38100" dir="2700000" algn="tl">
                    <a:srgbClr val="000000">
                      <a:alpha val="43137"/>
                    </a:srgbClr>
                  </a:outerShdw>
                </a:effectLst>
              </a:rPr>
              <a:t>3) The </a:t>
            </a:r>
            <a:r>
              <a:rPr lang="en-US" sz="3400" b="1" dirty="0">
                <a:solidFill>
                  <a:schemeClr val="bg1"/>
                </a:solidFill>
                <a:effectLst>
                  <a:outerShdw blurRad="38100" dist="38100" dir="2700000" algn="tl">
                    <a:srgbClr val="000000">
                      <a:alpha val="43137"/>
                    </a:srgbClr>
                  </a:outerShdw>
                </a:effectLst>
              </a:rPr>
              <a:t>data collection was performed using an RTK (Real-Time Kinematic) device and GPS from 7:00 a.m. to 9:00 p.m. for one </a:t>
            </a:r>
            <a:r>
              <a:rPr lang="en-US" sz="3400" b="1" dirty="0" smtClean="0">
                <a:solidFill>
                  <a:schemeClr val="bg1"/>
                </a:solidFill>
                <a:effectLst>
                  <a:outerShdw blurRad="38100" dist="38100" dir="2700000" algn="tl">
                    <a:srgbClr val="000000">
                      <a:alpha val="43137"/>
                    </a:srgbClr>
                  </a:outerShdw>
                </a:effectLst>
              </a:rPr>
              <a:t>week.</a:t>
            </a:r>
          </a:p>
          <a:p>
            <a:pPr marL="0" indent="0">
              <a:buNone/>
            </a:pPr>
            <a:r>
              <a:rPr lang="en-US" sz="3400" b="1" dirty="0" smtClean="0">
                <a:solidFill>
                  <a:schemeClr val="bg1"/>
                </a:solidFill>
                <a:effectLst>
                  <a:outerShdw blurRad="38100" dist="38100" dir="2700000" algn="tl">
                    <a:srgbClr val="000000">
                      <a:alpha val="43137"/>
                    </a:srgbClr>
                  </a:outerShdw>
                </a:effectLst>
              </a:rPr>
              <a:t>4) The </a:t>
            </a:r>
            <a:r>
              <a:rPr lang="en-US" sz="3400" b="1" dirty="0">
                <a:solidFill>
                  <a:schemeClr val="bg1"/>
                </a:solidFill>
                <a:effectLst>
                  <a:outerShdw blurRad="38100" dist="38100" dir="2700000" algn="tl">
                    <a:srgbClr val="000000">
                      <a:alpha val="43137"/>
                    </a:srgbClr>
                  </a:outerShdw>
                </a:effectLst>
              </a:rPr>
              <a:t>route included 31 stops on the outbound journey (32.6 km) and 25 stops on the return trip (29.9 km</a:t>
            </a:r>
            <a:r>
              <a:rPr lang="en-US" sz="3400" b="1" dirty="0" smtClean="0">
                <a:solidFill>
                  <a:schemeClr val="bg1"/>
                </a:solidFill>
                <a:effectLst>
                  <a:outerShdw blurRad="38100" dist="38100" dir="2700000" algn="tl">
                    <a:srgbClr val="000000">
                      <a:alpha val="43137"/>
                    </a:srgbClr>
                  </a:outerShdw>
                </a:effectLst>
              </a:rPr>
              <a:t>). </a:t>
            </a:r>
          </a:p>
          <a:p>
            <a:pPr marL="0" indent="0">
              <a:buNone/>
            </a:pPr>
            <a:r>
              <a:rPr lang="en-US" sz="3400" b="1" dirty="0" smtClean="0">
                <a:solidFill>
                  <a:schemeClr val="bg1"/>
                </a:solidFill>
                <a:effectLst>
                  <a:outerShdw blurRad="38100" dist="38100" dir="2700000" algn="tl">
                    <a:srgbClr val="000000">
                      <a:alpha val="43137"/>
                    </a:srgbClr>
                  </a:outerShdw>
                </a:effectLst>
              </a:rPr>
              <a:t>5) Tools </a:t>
            </a:r>
            <a:r>
              <a:rPr lang="en-US" sz="3400" b="1" dirty="0">
                <a:solidFill>
                  <a:schemeClr val="bg1"/>
                </a:solidFill>
                <a:effectLst>
                  <a:outerShdw blurRad="38100" dist="38100" dir="2700000" algn="tl">
                    <a:srgbClr val="000000">
                      <a:alpha val="43137"/>
                    </a:srgbClr>
                  </a:outerShdw>
                </a:effectLst>
              </a:rPr>
              <a:t>such as Digital Elevation Model (DEM) and </a:t>
            </a:r>
            <a:r>
              <a:rPr lang="en-US" sz="3400" b="1" dirty="0" err="1">
                <a:solidFill>
                  <a:schemeClr val="bg1"/>
                </a:solidFill>
                <a:effectLst>
                  <a:outerShdw blurRad="38100" dist="38100" dir="2700000" algn="tl">
                    <a:srgbClr val="000000">
                      <a:alpha val="43137"/>
                    </a:srgbClr>
                  </a:outerShdw>
                </a:effectLst>
              </a:rPr>
              <a:t>ArcMap</a:t>
            </a:r>
            <a:r>
              <a:rPr lang="en-US" sz="3400" b="1" dirty="0">
                <a:solidFill>
                  <a:schemeClr val="bg1"/>
                </a:solidFill>
                <a:effectLst>
                  <a:outerShdw blurRad="38100" dist="38100" dir="2700000" algn="tl">
                    <a:srgbClr val="000000">
                      <a:alpha val="43137"/>
                    </a:srgbClr>
                  </a:outerShdw>
                </a:effectLst>
              </a:rPr>
              <a:t> were used for elevation data </a:t>
            </a:r>
            <a:r>
              <a:rPr lang="en-US" sz="3400" b="1" dirty="0" smtClean="0">
                <a:solidFill>
                  <a:schemeClr val="bg1"/>
                </a:solidFill>
                <a:effectLst>
                  <a:outerShdw blurRad="38100" dist="38100" dir="2700000" algn="tl">
                    <a:srgbClr val="000000">
                      <a:alpha val="43137"/>
                    </a:srgbClr>
                  </a:outerShdw>
                </a:effectLst>
              </a:rPr>
              <a:t>analysis.</a:t>
            </a:r>
          </a:p>
          <a:p>
            <a:pPr marL="0" indent="0">
              <a:buNone/>
            </a:pPr>
            <a:r>
              <a:rPr lang="en-US" sz="3400" b="1" dirty="0" smtClean="0">
                <a:solidFill>
                  <a:schemeClr val="bg1"/>
                </a:solidFill>
                <a:effectLst>
                  <a:outerShdw blurRad="38100" dist="38100" dir="2700000" algn="tl">
                    <a:srgbClr val="000000">
                      <a:alpha val="43137"/>
                    </a:srgbClr>
                  </a:outerShdw>
                </a:effectLst>
              </a:rPr>
              <a:t>6) Data </a:t>
            </a:r>
            <a:r>
              <a:rPr lang="en-US" sz="3400" b="1" dirty="0">
                <a:solidFill>
                  <a:schemeClr val="bg1"/>
                </a:solidFill>
                <a:effectLst>
                  <a:outerShdw blurRad="38100" dist="38100" dir="2700000" algn="tl">
                    <a:srgbClr val="000000">
                      <a:alpha val="43137"/>
                    </a:srgbClr>
                  </a:outerShdw>
                </a:effectLst>
              </a:rPr>
              <a:t>cleaning was conducted </a:t>
            </a:r>
            <a:r>
              <a:rPr lang="en-US" sz="3400" b="1" dirty="0" smtClean="0">
                <a:solidFill>
                  <a:schemeClr val="bg1"/>
                </a:solidFill>
                <a:effectLst>
                  <a:outerShdw blurRad="38100" dist="38100" dir="2700000" algn="tl">
                    <a:srgbClr val="000000">
                      <a:alpha val="43137"/>
                    </a:srgbClr>
                  </a:outerShdw>
                </a:effectLst>
              </a:rPr>
              <a:t>using:</a:t>
            </a:r>
          </a:p>
          <a:p>
            <a:r>
              <a:rPr lang="en-US" sz="3400" b="1" dirty="0" smtClean="0">
                <a:solidFill>
                  <a:schemeClr val="bg1"/>
                </a:solidFill>
                <a:effectLst>
                  <a:outerShdw blurRad="38100" dist="38100" dir="2700000" algn="tl">
                    <a:srgbClr val="000000">
                      <a:alpha val="43137"/>
                    </a:srgbClr>
                  </a:outerShdw>
                </a:effectLst>
              </a:rPr>
              <a:t>Smoothing </a:t>
            </a:r>
            <a:r>
              <a:rPr lang="en-US" sz="3400" b="1" dirty="0">
                <a:solidFill>
                  <a:schemeClr val="bg1"/>
                </a:solidFill>
                <a:effectLst>
                  <a:outerShdw blurRad="38100" dist="38100" dir="2700000" algn="tl">
                    <a:srgbClr val="000000">
                      <a:alpha val="43137"/>
                    </a:srgbClr>
                  </a:outerShdw>
                </a:effectLst>
              </a:rPr>
              <a:t>(moving </a:t>
            </a:r>
            <a:r>
              <a:rPr lang="en-US" sz="3400" b="1" dirty="0" smtClean="0">
                <a:solidFill>
                  <a:schemeClr val="bg1"/>
                </a:solidFill>
                <a:effectLst>
                  <a:outerShdw blurRad="38100" dist="38100" dir="2700000" algn="tl">
                    <a:srgbClr val="000000">
                      <a:alpha val="43137"/>
                    </a:srgbClr>
                  </a:outerShdw>
                </a:effectLst>
              </a:rPr>
              <a:t>average)</a:t>
            </a:r>
          </a:p>
          <a:p>
            <a:r>
              <a:rPr lang="en-US" sz="3400" b="1" dirty="0" smtClean="0">
                <a:solidFill>
                  <a:schemeClr val="bg1"/>
                </a:solidFill>
                <a:effectLst>
                  <a:outerShdw blurRad="38100" dist="38100" dir="2700000" algn="tl">
                    <a:srgbClr val="000000">
                      <a:alpha val="43137"/>
                    </a:srgbClr>
                  </a:outerShdw>
                </a:effectLst>
              </a:rPr>
              <a:t>Interpolation </a:t>
            </a:r>
            <a:r>
              <a:rPr lang="en-US" sz="3400" b="1" dirty="0">
                <a:solidFill>
                  <a:schemeClr val="bg1"/>
                </a:solidFill>
                <a:effectLst>
                  <a:outerShdw blurRad="38100" dist="38100" dir="2700000" algn="tl">
                    <a:srgbClr val="000000">
                      <a:alpha val="43137"/>
                    </a:srgbClr>
                  </a:outerShdw>
                </a:effectLst>
              </a:rPr>
              <a:t>for missing </a:t>
            </a:r>
            <a:r>
              <a:rPr lang="en-US" sz="3400" b="1" dirty="0" smtClean="0">
                <a:solidFill>
                  <a:schemeClr val="bg1"/>
                </a:solidFill>
                <a:effectLst>
                  <a:outerShdw blurRad="38100" dist="38100" dir="2700000" algn="tl">
                    <a:srgbClr val="000000">
                      <a:alpha val="43137"/>
                    </a:srgbClr>
                  </a:outerShdw>
                </a:effectLst>
              </a:rPr>
              <a:t>data</a:t>
            </a:r>
          </a:p>
          <a:p>
            <a:r>
              <a:rPr lang="en-US" sz="3400" b="1" dirty="0" smtClean="0">
                <a:solidFill>
                  <a:schemeClr val="bg1"/>
                </a:solidFill>
                <a:effectLst>
                  <a:outerShdw blurRad="38100" dist="38100" dir="2700000" algn="tl">
                    <a:srgbClr val="000000">
                      <a:alpha val="43137"/>
                    </a:srgbClr>
                  </a:outerShdw>
                </a:effectLst>
              </a:rPr>
              <a:t>Resampling </a:t>
            </a:r>
            <a:r>
              <a:rPr lang="en-US" sz="3400" b="1" dirty="0">
                <a:solidFill>
                  <a:schemeClr val="bg1"/>
                </a:solidFill>
                <a:effectLst>
                  <a:outerShdw blurRad="38100" dist="38100" dir="2700000" algn="tl">
                    <a:srgbClr val="000000">
                      <a:alpha val="43137"/>
                    </a:srgbClr>
                  </a:outerShdw>
                </a:effectLst>
              </a:rPr>
              <a:t>to 1-second </a:t>
            </a:r>
            <a:r>
              <a:rPr lang="en-US" sz="3400" b="1" dirty="0" smtClean="0">
                <a:solidFill>
                  <a:schemeClr val="bg1"/>
                </a:solidFill>
                <a:effectLst>
                  <a:outerShdw blurRad="38100" dist="38100" dir="2700000" algn="tl">
                    <a:srgbClr val="000000">
                      <a:alpha val="43137"/>
                    </a:srgbClr>
                  </a:outerShdw>
                </a:effectLst>
              </a:rPr>
              <a:t>intervals</a:t>
            </a:r>
          </a:p>
          <a:p>
            <a:r>
              <a:rPr lang="en-US" sz="3400" b="1" dirty="0" smtClean="0">
                <a:solidFill>
                  <a:schemeClr val="bg1"/>
                </a:solidFill>
                <a:effectLst>
                  <a:outerShdw blurRad="38100" dist="38100" dir="2700000" algn="tl">
                    <a:srgbClr val="000000">
                      <a:alpha val="43137"/>
                    </a:srgbClr>
                  </a:outerShdw>
                </a:effectLst>
              </a:rPr>
              <a:t>Normalization </a:t>
            </a:r>
            <a:r>
              <a:rPr lang="en-US" sz="3400" b="1" dirty="0">
                <a:solidFill>
                  <a:schemeClr val="bg1"/>
                </a:solidFill>
                <a:effectLst>
                  <a:outerShdw blurRad="38100" dist="38100" dir="2700000" algn="tl">
                    <a:srgbClr val="000000">
                      <a:alpha val="43137"/>
                    </a:srgbClr>
                  </a:outerShdw>
                </a:effectLst>
              </a:rPr>
              <a:t>of accelerations, decelerations, etc</a:t>
            </a:r>
            <a:r>
              <a:rPr lang="en-US" sz="3400" b="1" dirty="0" smtClean="0">
                <a:solidFill>
                  <a:schemeClr val="bg1"/>
                </a:solidFill>
                <a:effectLst>
                  <a:outerShdw blurRad="38100" dist="38100" dir="2700000" algn="tl">
                    <a:srgbClr val="000000">
                      <a:alpha val="43137"/>
                    </a:srgbClr>
                  </a:outerShdw>
                </a:effectLst>
              </a:rPr>
              <a:t>.</a:t>
            </a:r>
            <a:endParaRPr lang="el-GR" sz="3400" b="1" dirty="0" smtClean="0">
              <a:solidFill>
                <a:schemeClr val="bg1"/>
              </a:solidFill>
              <a:effectLst>
                <a:outerShdw blurRad="38100" dist="38100" dir="2700000" algn="tl">
                  <a:srgbClr val="000000">
                    <a:alpha val="43137"/>
                  </a:srgbClr>
                </a:outerShdw>
              </a:effectLst>
            </a:endParaRPr>
          </a:p>
          <a:p>
            <a:pPr marL="0" indent="0">
              <a:buNone/>
            </a:pPr>
            <a:r>
              <a:rPr lang="el-GR" sz="3400" b="1" dirty="0" smtClean="0">
                <a:solidFill>
                  <a:schemeClr val="bg1"/>
                </a:solidFill>
                <a:effectLst>
                  <a:outerShdw blurRad="38100" dist="38100" dir="2700000" algn="tl">
                    <a:srgbClr val="000000">
                      <a:alpha val="43137"/>
                    </a:srgbClr>
                  </a:outerShdw>
                </a:effectLst>
              </a:rPr>
              <a:t>7) </a:t>
            </a:r>
            <a:r>
              <a:rPr lang="en-US" sz="3400" b="1" dirty="0" smtClean="0">
                <a:solidFill>
                  <a:schemeClr val="bg1"/>
                </a:solidFill>
                <a:effectLst>
                  <a:outerShdw blurRad="38100" dist="38100" dir="2700000" algn="tl">
                    <a:srgbClr val="000000">
                      <a:alpha val="43137"/>
                    </a:srgbClr>
                  </a:outerShdw>
                </a:effectLst>
              </a:rPr>
              <a:t>Why </a:t>
            </a:r>
            <a:r>
              <a:rPr lang="en-US" sz="3400" b="1" dirty="0">
                <a:solidFill>
                  <a:schemeClr val="bg1"/>
                </a:solidFill>
                <a:effectLst>
                  <a:outerShdw blurRad="38100" dist="38100" dir="2700000" algn="tl">
                    <a:srgbClr val="000000">
                      <a:alpha val="43137"/>
                    </a:srgbClr>
                  </a:outerShdw>
                </a:effectLst>
              </a:rPr>
              <a:t>this was done:</a:t>
            </a:r>
          </a:p>
          <a:p>
            <a:pPr marL="0" indent="0">
              <a:buNone/>
            </a:pPr>
            <a:r>
              <a:rPr lang="en-US" sz="3400" b="1" dirty="0">
                <a:solidFill>
                  <a:schemeClr val="bg1"/>
                </a:solidFill>
                <a:effectLst>
                  <a:outerShdw blurRad="38100" dist="38100" dir="2700000" algn="tl">
                    <a:srgbClr val="000000">
                      <a:alpha val="43137"/>
                    </a:srgbClr>
                  </a:outerShdw>
                </a:effectLst>
              </a:rPr>
              <a:t>The unique characteristics of mountainous areas with steep slopes require specialized training data that capture these conditions, so the EMS can become adaptive and efficient in such terrain.</a:t>
            </a:r>
          </a:p>
          <a:p>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105100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DATA THAT THEY USED FOR TRAINING AND TEST</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marL="0" indent="0">
              <a:buNone/>
            </a:pPr>
            <a:r>
              <a:rPr lang="en-US" sz="2000" b="1" dirty="0" smtClean="0">
                <a:solidFill>
                  <a:schemeClr val="bg1"/>
                </a:solidFill>
                <a:effectLst>
                  <a:outerShdw blurRad="38100" dist="38100" dir="2700000" algn="tl">
                    <a:srgbClr val="000000">
                      <a:alpha val="43137"/>
                    </a:srgbClr>
                  </a:outerShdw>
                </a:effectLst>
              </a:rPr>
              <a:t>Th</a:t>
            </a:r>
            <a:r>
              <a:rPr lang="en-US" sz="2000" b="1" dirty="0">
                <a:solidFill>
                  <a:schemeClr val="bg1"/>
                </a:solidFill>
                <a:effectLst>
                  <a:outerShdw blurRad="38100" dist="38100" dir="2700000" algn="tl">
                    <a:srgbClr val="000000">
                      <a:alpha val="43137"/>
                    </a:srgbClr>
                  </a:outerShdw>
                </a:effectLst>
              </a:rPr>
              <a:t>e</a:t>
            </a:r>
            <a:r>
              <a:rPr lang="en-US" sz="2000" b="1" dirty="0" smtClean="0">
                <a:solidFill>
                  <a:schemeClr val="bg1"/>
                </a:solidFill>
                <a:effectLst>
                  <a:outerShdw blurRad="38100" dist="38100" dir="2700000" algn="tl">
                    <a:srgbClr val="000000">
                      <a:alpha val="43137"/>
                    </a:srgbClr>
                  </a:outerShdw>
                </a:effectLst>
              </a:rPr>
              <a:t> Figure </a:t>
            </a:r>
            <a:r>
              <a:rPr lang="en-US" sz="2000" b="1" dirty="0">
                <a:solidFill>
                  <a:schemeClr val="bg1"/>
                </a:solidFill>
                <a:effectLst>
                  <a:outerShdw blurRad="38100" dist="38100" dir="2700000" algn="tl">
                    <a:srgbClr val="000000">
                      <a:alpha val="43137"/>
                    </a:srgbClr>
                  </a:outerShdw>
                </a:effectLst>
              </a:rPr>
              <a:t>2 </a:t>
            </a:r>
            <a:r>
              <a:rPr lang="en-US" sz="2000" b="1" dirty="0" smtClean="0">
                <a:solidFill>
                  <a:schemeClr val="bg1"/>
                </a:solidFill>
                <a:effectLst>
                  <a:outerShdw blurRad="38100" dist="38100" dir="2700000" algn="tl">
                    <a:srgbClr val="000000">
                      <a:alpha val="43137"/>
                    </a:srgbClr>
                  </a:outerShdw>
                </a:effectLst>
              </a:rPr>
              <a:t>shows </a:t>
            </a:r>
            <a:r>
              <a:rPr lang="en-US" sz="2000" b="1" dirty="0">
                <a:solidFill>
                  <a:schemeClr val="bg1"/>
                </a:solidFill>
                <a:effectLst>
                  <a:outerShdw blurRad="38100" dist="38100" dir="2700000" algn="tl">
                    <a:srgbClr val="000000">
                      <a:alpha val="43137"/>
                    </a:srgbClr>
                  </a:outerShdw>
                </a:effectLst>
              </a:rPr>
              <a:t>the map of the bus route and its </a:t>
            </a:r>
            <a:r>
              <a:rPr lang="en-US" sz="2000" b="1" dirty="0" smtClean="0">
                <a:solidFill>
                  <a:schemeClr val="bg1"/>
                </a:solidFill>
                <a:effectLst>
                  <a:outerShdw blurRad="38100" dist="38100" dir="2700000" algn="tl">
                    <a:srgbClr val="000000">
                      <a:alpha val="43137"/>
                    </a:srgbClr>
                  </a:outerShdw>
                </a:effectLst>
              </a:rPr>
              <a:t>stops</a:t>
            </a:r>
            <a:r>
              <a:rPr lang="el-GR" sz="2000" b="1" dirty="0" smtClean="0">
                <a:solidFill>
                  <a:schemeClr val="bg1"/>
                </a:solidFill>
                <a:effectLst>
                  <a:outerShdw blurRad="38100" dist="38100" dir="2700000" algn="tl">
                    <a:srgbClr val="000000">
                      <a:alpha val="43137"/>
                    </a:srgbClr>
                  </a:outerShdw>
                </a:effectLst>
              </a:rPr>
              <a:t> </a:t>
            </a:r>
            <a:r>
              <a:rPr lang="en-US" sz="2000" b="1" dirty="0" smtClean="0">
                <a:solidFill>
                  <a:schemeClr val="bg1"/>
                </a:solidFill>
                <a:effectLst>
                  <a:outerShdw blurRad="38100" dist="38100" dir="2700000" algn="tl">
                    <a:srgbClr val="000000">
                      <a:alpha val="43137"/>
                    </a:srgbClr>
                  </a:outerShdw>
                </a:effectLst>
              </a:rPr>
              <a:t>and </a:t>
            </a:r>
            <a:r>
              <a:rPr lang="en-US" sz="2000" b="1" dirty="0">
                <a:solidFill>
                  <a:schemeClr val="bg1"/>
                </a:solidFill>
                <a:effectLst>
                  <a:outerShdw blurRad="38100" dist="38100" dir="2700000" algn="tl">
                    <a:srgbClr val="000000">
                      <a:alpha val="43137"/>
                    </a:srgbClr>
                  </a:outerShdw>
                </a:effectLst>
              </a:rPr>
              <a:t>is directly related to Chapter 3.1 “Driving cycle data collection and processing,” which describes the collection of real-world data for training the EMS.</a:t>
            </a:r>
          </a:p>
        </p:txBody>
      </p:sp>
      <p:pic>
        <p:nvPicPr>
          <p:cNvPr id="4" name="Picture 3"/>
          <p:cNvPicPr/>
          <p:nvPr/>
        </p:nvPicPr>
        <p:blipFill rotWithShape="1">
          <a:blip r:embed="rId3"/>
          <a:srcRect l="32366" t="51605" r="32366" b="7886"/>
          <a:stretch/>
        </p:blipFill>
        <p:spPr bwMode="auto">
          <a:xfrm>
            <a:off x="683568" y="2708920"/>
            <a:ext cx="7704856" cy="37838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58246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SYSTEM THAT THEY USED FOR TRAINING AND TEST</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95536" y="1196752"/>
            <a:ext cx="8229600" cy="4525963"/>
          </a:xfrm>
        </p:spPr>
        <p:txBody>
          <a:bodyPr>
            <a:normAutofit/>
          </a:bodyPr>
          <a:lstStyle/>
          <a:p>
            <a:pPr marL="0" indent="0">
              <a:buNone/>
            </a:pPr>
            <a:r>
              <a:rPr lang="en-US" sz="1600" b="1" dirty="0">
                <a:solidFill>
                  <a:schemeClr val="bg1"/>
                </a:solidFill>
                <a:effectLst>
                  <a:outerShdw blurRad="38100" dist="38100" dir="2700000" algn="tl">
                    <a:srgbClr val="000000">
                      <a:alpha val="43137"/>
                    </a:srgbClr>
                  </a:outerShdw>
                </a:effectLst>
              </a:rPr>
              <a:t>This is a flowchart of the data collection process from the bus and is related to the implementation described in Chapter 3.2 of </a:t>
            </a:r>
            <a:r>
              <a:rPr lang="en-US" sz="1600" b="1" dirty="0" smtClean="0">
                <a:solidFill>
                  <a:schemeClr val="bg1"/>
                </a:solidFill>
                <a:effectLst>
                  <a:outerShdw blurRad="38100" dist="38100" dir="2700000" algn="tl">
                    <a:srgbClr val="000000">
                      <a:alpha val="43137"/>
                    </a:srgbClr>
                  </a:outerShdw>
                </a:effectLst>
              </a:rPr>
              <a:t>the Paper.</a:t>
            </a:r>
          </a:p>
          <a:p>
            <a:pPr marL="0" indent="0">
              <a:buNone/>
            </a:pPr>
            <a:r>
              <a:rPr lang="en-US" sz="1600" b="1" u="sng" dirty="0" smtClean="0">
                <a:solidFill>
                  <a:schemeClr val="bg1"/>
                </a:solidFill>
                <a:effectLst>
                  <a:outerShdw blurRad="38100" dist="38100" dir="2700000" algn="tl">
                    <a:srgbClr val="000000">
                      <a:alpha val="43137"/>
                    </a:srgbClr>
                  </a:outerShdw>
                </a:effectLst>
              </a:rPr>
              <a:t>A </a:t>
            </a:r>
            <a:r>
              <a:rPr lang="en-US" sz="1600" b="1" u="sng" dirty="0">
                <a:solidFill>
                  <a:schemeClr val="bg1"/>
                </a:solidFill>
                <a:effectLst>
                  <a:outerShdw blurRad="38100" dist="38100" dir="2700000" algn="tl">
                    <a:srgbClr val="000000">
                      <a:alpha val="43137"/>
                    </a:srgbClr>
                  </a:outerShdw>
                </a:effectLst>
              </a:rPr>
              <a:t>hydrogen-powered bus is equipped </a:t>
            </a:r>
            <a:r>
              <a:rPr lang="en-US" sz="1600" b="1" u="sng" dirty="0" smtClean="0">
                <a:solidFill>
                  <a:schemeClr val="bg1"/>
                </a:solidFill>
                <a:effectLst>
                  <a:outerShdw blurRad="38100" dist="38100" dir="2700000" algn="tl">
                    <a:srgbClr val="000000">
                      <a:alpha val="43137"/>
                    </a:srgbClr>
                  </a:outerShdw>
                </a:effectLst>
              </a:rPr>
              <a:t>with:</a:t>
            </a:r>
          </a:p>
          <a:p>
            <a:pPr marL="0" indent="0">
              <a:buNone/>
            </a:pPr>
            <a:r>
              <a:rPr lang="en-US" sz="1600" b="1" dirty="0" smtClean="0">
                <a:solidFill>
                  <a:schemeClr val="bg1"/>
                </a:solidFill>
                <a:effectLst>
                  <a:outerShdw blurRad="38100" dist="38100" dir="2700000" algn="tl">
                    <a:srgbClr val="000000">
                      <a:alpha val="43137"/>
                    </a:srgbClr>
                  </a:outerShdw>
                </a:effectLst>
              </a:rPr>
              <a:t>1) High-accuracy </a:t>
            </a:r>
            <a:r>
              <a:rPr lang="en-US" sz="1600" b="1" dirty="0">
                <a:solidFill>
                  <a:schemeClr val="bg1"/>
                </a:solidFill>
                <a:effectLst>
                  <a:outerShdw blurRad="38100" dist="38100" dir="2700000" algn="tl">
                    <a:srgbClr val="000000">
                      <a:alpha val="43137"/>
                    </a:srgbClr>
                  </a:outerShdw>
                </a:effectLst>
              </a:rPr>
              <a:t>RTK-GPS </a:t>
            </a:r>
            <a:r>
              <a:rPr lang="en-US" sz="1600" b="1" dirty="0" smtClean="0">
                <a:solidFill>
                  <a:schemeClr val="bg1"/>
                </a:solidFill>
                <a:effectLst>
                  <a:outerShdw blurRad="38100" dist="38100" dir="2700000" algn="tl">
                    <a:srgbClr val="000000">
                      <a:alpha val="43137"/>
                    </a:srgbClr>
                  </a:outerShdw>
                </a:effectLst>
              </a:rPr>
              <a:t>receiver </a:t>
            </a:r>
            <a:endParaRPr lang="en-US" sz="1600" b="1" dirty="0">
              <a:solidFill>
                <a:schemeClr val="bg1"/>
              </a:solidFill>
              <a:effectLst>
                <a:outerShdw blurRad="38100" dist="38100" dir="2700000" algn="tl">
                  <a:srgbClr val="000000">
                    <a:alpha val="43137"/>
                  </a:srgbClr>
                </a:outerShdw>
              </a:effectLst>
            </a:endParaRPr>
          </a:p>
          <a:p>
            <a:pPr marL="0" indent="0">
              <a:buNone/>
            </a:pPr>
            <a:r>
              <a:rPr lang="en-US" sz="1600" b="1" dirty="0" smtClean="0">
                <a:solidFill>
                  <a:schemeClr val="bg1"/>
                </a:solidFill>
                <a:effectLst>
                  <a:outerShdw blurRad="38100" dist="38100" dir="2700000" algn="tl">
                    <a:srgbClr val="000000">
                      <a:alpha val="43137"/>
                    </a:srgbClr>
                  </a:outerShdw>
                </a:effectLst>
              </a:rPr>
              <a:t>2) PC </a:t>
            </a:r>
            <a:r>
              <a:rPr lang="en-US" sz="1600" b="1" dirty="0">
                <a:solidFill>
                  <a:schemeClr val="bg1"/>
                </a:solidFill>
                <a:effectLst>
                  <a:outerShdw blurRad="38100" dist="38100" dir="2700000" algn="tl">
                    <a:srgbClr val="000000">
                      <a:alpha val="43137"/>
                    </a:srgbClr>
                  </a:outerShdw>
                </a:effectLst>
              </a:rPr>
              <a:t>terminal for data </a:t>
            </a:r>
            <a:r>
              <a:rPr lang="en-US" sz="1600" b="1" dirty="0" smtClean="0">
                <a:solidFill>
                  <a:schemeClr val="bg1"/>
                </a:solidFill>
                <a:effectLst>
                  <a:outerShdw blurRad="38100" dist="38100" dir="2700000" algn="tl">
                    <a:srgbClr val="000000">
                      <a:alpha val="43137"/>
                    </a:srgbClr>
                  </a:outerShdw>
                </a:effectLst>
              </a:rPr>
              <a:t>collection</a:t>
            </a:r>
          </a:p>
          <a:p>
            <a:pPr marL="0" indent="0">
              <a:buNone/>
            </a:pPr>
            <a:r>
              <a:rPr lang="en-US" sz="1600" b="1" dirty="0" smtClean="0">
                <a:solidFill>
                  <a:schemeClr val="bg1"/>
                </a:solidFill>
                <a:effectLst>
                  <a:outerShdw blurRad="38100" dist="38100" dir="2700000" algn="tl">
                    <a:srgbClr val="000000">
                      <a:alpha val="43137"/>
                    </a:srgbClr>
                  </a:outerShdw>
                </a:effectLst>
              </a:rPr>
              <a:t>3) GIS </a:t>
            </a:r>
            <a:r>
              <a:rPr lang="en-US" sz="1600" b="1" dirty="0">
                <a:solidFill>
                  <a:schemeClr val="bg1"/>
                </a:solidFill>
                <a:effectLst>
                  <a:outerShdw blurRad="38100" dist="38100" dir="2700000" algn="tl">
                    <a:srgbClr val="000000">
                      <a:alpha val="43137"/>
                    </a:srgbClr>
                  </a:outerShdw>
                </a:effectLst>
              </a:rPr>
              <a:t>connection for map data </a:t>
            </a:r>
            <a:r>
              <a:rPr lang="en-US" sz="1600" b="1" dirty="0" smtClean="0">
                <a:solidFill>
                  <a:schemeClr val="bg1"/>
                </a:solidFill>
                <a:effectLst>
                  <a:outerShdw blurRad="38100" dist="38100" dir="2700000" algn="tl">
                    <a:srgbClr val="000000">
                      <a:alpha val="43137"/>
                    </a:srgbClr>
                  </a:outerShdw>
                </a:effectLst>
              </a:rPr>
              <a:t>integration </a:t>
            </a:r>
          </a:p>
          <a:p>
            <a:pPr marL="0" indent="0">
              <a:buNone/>
            </a:pPr>
            <a:r>
              <a:rPr lang="en-US" sz="1600" b="1" dirty="0">
                <a:solidFill>
                  <a:schemeClr val="bg1"/>
                </a:solidFill>
                <a:effectLst>
                  <a:outerShdw blurRad="38100" dist="38100" dir="2700000" algn="tl">
                    <a:srgbClr val="000000">
                      <a:alpha val="43137"/>
                    </a:srgbClr>
                  </a:outerShdw>
                </a:effectLst>
              </a:rPr>
              <a:t>4</a:t>
            </a:r>
            <a:r>
              <a:rPr lang="en-US" sz="1600" b="1" dirty="0" smtClean="0">
                <a:solidFill>
                  <a:schemeClr val="bg1"/>
                </a:solidFill>
                <a:effectLst>
                  <a:outerShdw blurRad="38100" dist="38100" dir="2700000" algn="tl">
                    <a:srgbClr val="000000">
                      <a:alpha val="43137"/>
                    </a:srgbClr>
                  </a:outerShdw>
                </a:effectLst>
              </a:rPr>
              <a:t>) Data </a:t>
            </a:r>
            <a:r>
              <a:rPr lang="en-US" sz="1600" b="1" dirty="0">
                <a:solidFill>
                  <a:schemeClr val="bg1"/>
                </a:solidFill>
                <a:effectLst>
                  <a:outerShdw blurRad="38100" dist="38100" dir="2700000" algn="tl">
                    <a:srgbClr val="000000">
                      <a:alpha val="43137"/>
                    </a:srgbClr>
                  </a:outerShdw>
                </a:effectLst>
              </a:rPr>
              <a:t>upload to a server or transmission to a GIS </a:t>
            </a:r>
            <a:r>
              <a:rPr lang="en-US" sz="1600" b="1" dirty="0" smtClean="0">
                <a:solidFill>
                  <a:schemeClr val="bg1"/>
                </a:solidFill>
                <a:effectLst>
                  <a:outerShdw blurRad="38100" dist="38100" dir="2700000" algn="tl">
                    <a:srgbClr val="000000">
                      <a:alpha val="43137"/>
                    </a:srgbClr>
                  </a:outerShdw>
                </a:effectLst>
              </a:rPr>
              <a:t>station</a:t>
            </a:r>
          </a:p>
          <a:p>
            <a:pPr marL="0" indent="0">
              <a:buNone/>
            </a:pPr>
            <a:r>
              <a:rPr lang="en-US" sz="1600" b="1" dirty="0" smtClean="0">
                <a:solidFill>
                  <a:schemeClr val="bg1"/>
                </a:solidFill>
                <a:effectLst>
                  <a:outerShdw blurRad="38100" dist="38100" dir="2700000" algn="tl">
                    <a:srgbClr val="000000">
                      <a:alpha val="43137"/>
                    </a:srgbClr>
                  </a:outerShdw>
                </a:effectLst>
              </a:rPr>
              <a:t>5) At </a:t>
            </a:r>
            <a:r>
              <a:rPr lang="en-US" sz="1600" b="1" dirty="0">
                <a:solidFill>
                  <a:schemeClr val="bg1"/>
                </a:solidFill>
                <a:effectLst>
                  <a:outerShdw blurRad="38100" dist="38100" dir="2700000" algn="tl">
                    <a:srgbClr val="000000">
                      <a:alpha val="43137"/>
                    </a:srgbClr>
                  </a:outerShdw>
                </a:effectLst>
              </a:rPr>
              <a:t>the bottom of the figure, there is an Elevation–Distance graph, which </a:t>
            </a:r>
            <a:r>
              <a:rPr lang="en-US" sz="1600" b="1" dirty="0" smtClean="0">
                <a:solidFill>
                  <a:schemeClr val="bg1"/>
                </a:solidFill>
                <a:effectLst>
                  <a:outerShdw blurRad="38100" dist="38100" dir="2700000" algn="tl">
                    <a:srgbClr val="000000">
                      <a:alpha val="43137"/>
                    </a:srgbClr>
                  </a:outerShdw>
                </a:effectLst>
              </a:rPr>
              <a:t>corresponds </a:t>
            </a:r>
            <a:r>
              <a:rPr lang="en-US" sz="1600" b="1" dirty="0">
                <a:solidFill>
                  <a:schemeClr val="bg1"/>
                </a:solidFill>
                <a:effectLst>
                  <a:outerShdw blurRad="38100" dist="38100" dir="2700000" algn="tl">
                    <a:srgbClr val="000000">
                      <a:alpha val="43137"/>
                    </a:srgbClr>
                  </a:outerShdw>
                </a:effectLst>
              </a:rPr>
              <a:t>to the ~60 km route whose data is used for training and testing</a:t>
            </a:r>
            <a:r>
              <a:rPr lang="en-US" sz="1600" b="1" dirty="0" smtClean="0">
                <a:solidFill>
                  <a:schemeClr val="bg1"/>
                </a:solidFill>
                <a:effectLst>
                  <a:outerShdw blurRad="38100" dist="38100" dir="2700000" algn="tl">
                    <a:srgbClr val="000000">
                      <a:alpha val="43137"/>
                    </a:srgbClr>
                  </a:outerShdw>
                </a:effectLst>
              </a:rPr>
              <a:t>.</a:t>
            </a:r>
          </a:p>
          <a:p>
            <a:pPr marL="0" indent="0">
              <a:buNone/>
            </a:pPr>
            <a:endParaRPr lang="en-US" sz="1600" b="1" dirty="0">
              <a:solidFill>
                <a:schemeClr val="bg1"/>
              </a:solidFill>
              <a:effectLst>
                <a:outerShdw blurRad="38100" dist="38100" dir="2700000" algn="tl">
                  <a:srgbClr val="000000">
                    <a:alpha val="43137"/>
                  </a:srgbClr>
                </a:outerShdw>
              </a:effectLst>
            </a:endParaRPr>
          </a:p>
        </p:txBody>
      </p:sp>
      <p:pic>
        <p:nvPicPr>
          <p:cNvPr id="5" name="Picture 4"/>
          <p:cNvPicPr/>
          <p:nvPr/>
        </p:nvPicPr>
        <p:blipFill rotWithShape="1">
          <a:blip r:embed="rId3"/>
          <a:srcRect l="23512" t="13159" r="23077" b="41945"/>
          <a:stretch/>
        </p:blipFill>
        <p:spPr bwMode="auto">
          <a:xfrm>
            <a:off x="683568" y="3933056"/>
            <a:ext cx="7488832" cy="26686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65961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DATA THAT THEY USED FOR TRAINING AND TEST</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95536" y="1196752"/>
            <a:ext cx="8229600" cy="4525963"/>
          </a:xfrm>
        </p:spPr>
        <p:txBody>
          <a:bodyPr>
            <a:normAutofit fontScale="92500" lnSpcReduction="10000"/>
          </a:bodyPr>
          <a:lstStyle/>
          <a:p>
            <a:pPr marL="0" indent="0">
              <a:buNone/>
            </a:pPr>
            <a:r>
              <a:rPr lang="en-US" b="1" dirty="0" smtClean="0">
                <a:solidFill>
                  <a:schemeClr val="bg1"/>
                </a:solidFill>
                <a:effectLst>
                  <a:outerShdw blurRad="38100" dist="38100" dir="2700000" algn="tl">
                    <a:srgbClr val="000000">
                      <a:alpha val="43137"/>
                    </a:srgbClr>
                  </a:outerShdw>
                </a:effectLst>
              </a:rPr>
              <a:t>The </a:t>
            </a:r>
            <a:r>
              <a:rPr lang="en-US" b="1" dirty="0">
                <a:solidFill>
                  <a:schemeClr val="bg1"/>
                </a:solidFill>
                <a:effectLst>
                  <a:outerShdw blurRad="38100" dist="38100" dir="2700000" algn="tl">
                    <a:srgbClr val="000000">
                      <a:alpha val="43137"/>
                    </a:srgbClr>
                  </a:outerShdw>
                </a:effectLst>
              </a:rPr>
              <a:t>dataset was obtained from GPS, RTK, and GIS </a:t>
            </a:r>
            <a:r>
              <a:rPr lang="en-US" b="1" dirty="0" smtClean="0">
                <a:solidFill>
                  <a:schemeClr val="bg1"/>
                </a:solidFill>
                <a:effectLst>
                  <a:outerShdw blurRad="38100" dist="38100" dir="2700000" algn="tl">
                    <a:srgbClr val="000000">
                      <a:alpha val="43137"/>
                    </a:srgbClr>
                  </a:outerShdw>
                </a:effectLst>
              </a:rPr>
              <a:t>collection, as </a:t>
            </a:r>
            <a:r>
              <a:rPr lang="en-US" b="1" dirty="0">
                <a:solidFill>
                  <a:schemeClr val="bg1"/>
                </a:solidFill>
                <a:effectLst>
                  <a:outerShdw blurRad="38100" dist="38100" dir="2700000" algn="tl">
                    <a:srgbClr val="000000">
                      <a:alpha val="43137"/>
                    </a:srgbClr>
                  </a:outerShdw>
                </a:effectLst>
              </a:rPr>
              <a:t>shown in the </a:t>
            </a:r>
            <a:r>
              <a:rPr lang="en-US" b="1" dirty="0" smtClean="0">
                <a:solidFill>
                  <a:schemeClr val="bg1"/>
                </a:solidFill>
                <a:effectLst>
                  <a:outerShdw blurRad="38100" dist="38100" dir="2700000" algn="tl">
                    <a:srgbClr val="000000">
                      <a:alpha val="43137"/>
                    </a:srgbClr>
                  </a:outerShdw>
                </a:effectLst>
              </a:rPr>
              <a:t>figure 3 before.</a:t>
            </a:r>
          </a:p>
          <a:p>
            <a:pPr marL="0" indent="0">
              <a:buNone/>
            </a:pPr>
            <a:r>
              <a:rPr lang="en-US" b="1" dirty="0" smtClean="0">
                <a:solidFill>
                  <a:schemeClr val="bg1"/>
                </a:solidFill>
                <a:effectLst>
                  <a:outerShdw blurRad="38100" dist="38100" dir="2700000" algn="tl">
                    <a:srgbClr val="000000">
                      <a:alpha val="43137"/>
                    </a:srgbClr>
                  </a:outerShdw>
                </a:effectLst>
              </a:rPr>
              <a:t>The Elevation</a:t>
            </a:r>
            <a:r>
              <a:rPr lang="en-US" b="1" dirty="0">
                <a:solidFill>
                  <a:schemeClr val="bg1"/>
                </a:solidFill>
                <a:effectLst>
                  <a:outerShdw blurRad="38100" dist="38100" dir="2700000" algn="tl">
                    <a:srgbClr val="000000">
                      <a:alpha val="43137"/>
                    </a:srgbClr>
                  </a:outerShdw>
                </a:effectLst>
              </a:rPr>
              <a:t>, distance, speed, and acceleration were recorded every </a:t>
            </a:r>
            <a:r>
              <a:rPr lang="en-US" b="1" dirty="0" smtClean="0">
                <a:solidFill>
                  <a:schemeClr val="bg1"/>
                </a:solidFill>
                <a:effectLst>
                  <a:outerShdw blurRad="38100" dist="38100" dir="2700000" algn="tl">
                    <a:srgbClr val="000000">
                      <a:alpha val="43137"/>
                    </a:srgbClr>
                  </a:outerShdw>
                </a:effectLst>
              </a:rPr>
              <a:t>second.</a:t>
            </a:r>
          </a:p>
          <a:p>
            <a:pPr marL="0" indent="0">
              <a:buNone/>
            </a:pPr>
            <a:r>
              <a:rPr lang="en-US" b="1" dirty="0" smtClean="0">
                <a:solidFill>
                  <a:schemeClr val="bg1"/>
                </a:solidFill>
                <a:effectLst>
                  <a:outerShdw blurRad="38100" dist="38100" dir="2700000" algn="tl">
                    <a:srgbClr val="000000">
                      <a:alpha val="43137"/>
                    </a:srgbClr>
                  </a:outerShdw>
                </a:effectLst>
              </a:rPr>
              <a:t>The </a:t>
            </a:r>
            <a:r>
              <a:rPr lang="en-US" b="1" dirty="0">
                <a:solidFill>
                  <a:schemeClr val="bg1"/>
                </a:solidFill>
                <a:effectLst>
                  <a:outerShdw blurRad="38100" dist="38100" dir="2700000" algn="tl">
                    <a:srgbClr val="000000">
                      <a:alpha val="43137"/>
                    </a:srgbClr>
                  </a:outerShdw>
                </a:effectLst>
              </a:rPr>
              <a:t>data was divided </a:t>
            </a:r>
            <a:r>
              <a:rPr lang="en-US" b="1" dirty="0" smtClean="0">
                <a:solidFill>
                  <a:schemeClr val="bg1"/>
                </a:solidFill>
                <a:effectLst>
                  <a:outerShdw blurRad="38100" dist="38100" dir="2700000" algn="tl">
                    <a:srgbClr val="000000">
                      <a:alpha val="43137"/>
                    </a:srgbClr>
                  </a:outerShdw>
                </a:effectLst>
              </a:rPr>
              <a:t>into:</a:t>
            </a:r>
          </a:p>
          <a:p>
            <a:pPr marL="514350" indent="-514350">
              <a:buAutoNum type="arabicParenR"/>
            </a:pPr>
            <a:r>
              <a:rPr lang="en-US" b="1" dirty="0" smtClean="0">
                <a:solidFill>
                  <a:schemeClr val="bg1"/>
                </a:solidFill>
                <a:effectLst>
                  <a:outerShdw blurRad="38100" dist="38100" dir="2700000" algn="tl">
                    <a:srgbClr val="000000">
                      <a:alpha val="43137"/>
                    </a:srgbClr>
                  </a:outerShdw>
                </a:effectLst>
              </a:rPr>
              <a:t>Training </a:t>
            </a:r>
            <a:r>
              <a:rPr lang="en-US" b="1" dirty="0">
                <a:solidFill>
                  <a:schemeClr val="bg1"/>
                </a:solidFill>
                <a:effectLst>
                  <a:outerShdw blurRad="38100" dist="38100" dir="2700000" algn="tl">
                    <a:srgbClr val="000000">
                      <a:alpha val="43137"/>
                    </a:srgbClr>
                  </a:outerShdw>
                </a:effectLst>
              </a:rPr>
              <a:t>set: 0–40 </a:t>
            </a:r>
            <a:r>
              <a:rPr lang="en-US" b="1" dirty="0" smtClean="0">
                <a:solidFill>
                  <a:schemeClr val="bg1"/>
                </a:solidFill>
                <a:effectLst>
                  <a:outerShdw blurRad="38100" dist="38100" dir="2700000" algn="tl">
                    <a:srgbClr val="000000">
                      <a:alpha val="43137"/>
                    </a:srgbClr>
                  </a:outerShdw>
                </a:effectLst>
              </a:rPr>
              <a:t>km</a:t>
            </a:r>
          </a:p>
          <a:p>
            <a:pPr marL="514350" indent="-514350">
              <a:buAutoNum type="arabicParenR"/>
            </a:pPr>
            <a:r>
              <a:rPr lang="en-US" b="1" dirty="0" smtClean="0">
                <a:solidFill>
                  <a:schemeClr val="bg1"/>
                </a:solidFill>
                <a:effectLst>
                  <a:outerShdw blurRad="38100" dist="38100" dir="2700000" algn="tl">
                    <a:srgbClr val="000000">
                      <a:alpha val="43137"/>
                    </a:srgbClr>
                  </a:outerShdw>
                </a:effectLst>
              </a:rPr>
              <a:t>Testing </a:t>
            </a:r>
            <a:r>
              <a:rPr lang="en-US" b="1" dirty="0">
                <a:solidFill>
                  <a:schemeClr val="bg1"/>
                </a:solidFill>
                <a:effectLst>
                  <a:outerShdw blurRad="38100" dist="38100" dir="2700000" algn="tl">
                    <a:srgbClr val="000000">
                      <a:alpha val="43137"/>
                    </a:srgbClr>
                  </a:outerShdw>
                </a:effectLst>
              </a:rPr>
              <a:t>set: 40–60 </a:t>
            </a:r>
            <a:r>
              <a:rPr lang="en-US" b="1" dirty="0" smtClean="0">
                <a:solidFill>
                  <a:schemeClr val="bg1"/>
                </a:solidFill>
                <a:effectLst>
                  <a:outerShdw blurRad="38100" dist="38100" dir="2700000" algn="tl">
                    <a:srgbClr val="000000">
                      <a:alpha val="43137"/>
                    </a:srgbClr>
                  </a:outerShdw>
                </a:effectLst>
              </a:rPr>
              <a:t>km</a:t>
            </a:r>
          </a:p>
          <a:p>
            <a:pPr marL="514350" indent="-514350">
              <a:buAutoNum type="arabicParenR"/>
            </a:pPr>
            <a:r>
              <a:rPr lang="en-US" b="1" dirty="0" smtClean="0">
                <a:solidFill>
                  <a:schemeClr val="bg1"/>
                </a:solidFill>
                <a:effectLst>
                  <a:outerShdw blurRad="38100" dist="38100" dir="2700000" algn="tl">
                    <a:srgbClr val="000000">
                      <a:alpha val="43137"/>
                    </a:srgbClr>
                  </a:outerShdw>
                </a:effectLst>
              </a:rPr>
              <a:t>Filtering/cleaning </a:t>
            </a:r>
            <a:r>
              <a:rPr lang="en-US" b="1" dirty="0">
                <a:solidFill>
                  <a:schemeClr val="bg1"/>
                </a:solidFill>
                <a:effectLst>
                  <a:outerShdw blurRad="38100" dist="38100" dir="2700000" algn="tl">
                    <a:srgbClr val="000000">
                      <a:alpha val="43137"/>
                    </a:srgbClr>
                  </a:outerShdw>
                </a:effectLst>
              </a:rPr>
              <a:t>was also performed using moving average &amp; padding.</a:t>
            </a:r>
          </a:p>
        </p:txBody>
      </p:sp>
    </p:spTree>
    <p:extLst>
      <p:ext uri="{BB962C8B-B14F-4D97-AF65-F5344CB8AC3E}">
        <p14:creationId xmlns:p14="http://schemas.microsoft.com/office/powerpoint/2010/main" val="3610026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DATA THAT THEY USED FOR TRAINING AND TEST</a:t>
            </a:r>
            <a:endParaRPr lang="en-US" sz="2400"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p:cNvPicPr>
          <p:nvPr>
            <p:ph idx="1"/>
          </p:nvPr>
        </p:nvPicPr>
        <p:blipFill rotWithShape="1">
          <a:blip r:embed="rId3"/>
          <a:srcRect l="23367" t="23223" r="23266" b="4394"/>
          <a:stretch/>
        </p:blipFill>
        <p:spPr bwMode="auto">
          <a:xfrm>
            <a:off x="611560" y="1196975"/>
            <a:ext cx="7848871" cy="48963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26509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DATA THAT THEY USED FOR TRAINING AND TEST</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0000" lnSpcReduction="20000"/>
          </a:bodyPr>
          <a:lstStyle/>
          <a:p>
            <a:pPr marL="0" indent="0">
              <a:buNone/>
            </a:pPr>
            <a:r>
              <a:rPr lang="en-US" b="1" dirty="0" smtClean="0">
                <a:solidFill>
                  <a:schemeClr val="bg1"/>
                </a:solidFill>
                <a:effectLst>
                  <a:outerShdw blurRad="38100" dist="38100" dir="2700000" algn="tl">
                    <a:srgbClr val="000000">
                      <a:alpha val="43137"/>
                    </a:srgbClr>
                  </a:outerShdw>
                </a:effectLst>
              </a:rPr>
              <a:t>The Figure </a:t>
            </a:r>
            <a:r>
              <a:rPr lang="en-US" b="1" dirty="0">
                <a:solidFill>
                  <a:schemeClr val="bg1"/>
                </a:solidFill>
                <a:effectLst>
                  <a:outerShdw blurRad="38100" dist="38100" dir="2700000" algn="tl">
                    <a:srgbClr val="000000">
                      <a:alpha val="43137"/>
                    </a:srgbClr>
                  </a:outerShdw>
                </a:effectLst>
              </a:rPr>
              <a:t>7 </a:t>
            </a:r>
            <a:r>
              <a:rPr lang="en-US" b="1" dirty="0" smtClean="0">
                <a:solidFill>
                  <a:schemeClr val="bg1"/>
                </a:solidFill>
                <a:effectLst>
                  <a:outerShdw blurRad="38100" dist="38100" dir="2700000" algn="tl">
                    <a:srgbClr val="000000">
                      <a:alpha val="43137"/>
                    </a:srgbClr>
                  </a:outerShdw>
                </a:effectLst>
              </a:rPr>
              <a:t>of</a:t>
            </a:r>
            <a:r>
              <a:rPr lang="el-GR" b="1" dirty="0" smtClean="0">
                <a:solidFill>
                  <a:schemeClr val="bg1"/>
                </a:solidFill>
                <a:effectLst>
                  <a:outerShdw blurRad="38100" dist="38100" dir="2700000" algn="tl">
                    <a:srgbClr val="000000">
                      <a:alpha val="43137"/>
                    </a:srgbClr>
                  </a:outerShdw>
                </a:effectLst>
              </a:rPr>
              <a:t> </a:t>
            </a:r>
            <a:r>
              <a:rPr lang="en-US" b="1" dirty="0" smtClean="0">
                <a:solidFill>
                  <a:schemeClr val="bg1"/>
                </a:solidFill>
                <a:effectLst>
                  <a:outerShdw blurRad="38100" dist="38100" dir="2700000" algn="tl">
                    <a:srgbClr val="000000">
                      <a:alpha val="43137"/>
                    </a:srgbClr>
                  </a:outerShdw>
                </a:effectLst>
              </a:rPr>
              <a:t>the Paper that we saw before is </a:t>
            </a:r>
            <a:r>
              <a:rPr lang="en-US" b="1" dirty="0">
                <a:solidFill>
                  <a:schemeClr val="bg1"/>
                </a:solidFill>
                <a:effectLst>
                  <a:outerShdw blurRad="38100" dist="38100" dir="2700000" algn="tl">
                    <a:srgbClr val="000000">
                      <a:alpha val="43137"/>
                    </a:srgbClr>
                  </a:outerShdw>
                </a:effectLst>
              </a:rPr>
              <a:t>an overall framework diagram that illustrates how the proposed energy management system (EMS) operates using a modified Proximal Policy Optimization algorithm (S-PPO) in a fuel cell hybrid electric bus (FCHEB</a:t>
            </a:r>
            <a:r>
              <a:rPr lang="en-US" b="1" dirty="0" smtClean="0">
                <a:solidFill>
                  <a:schemeClr val="bg1"/>
                </a:solidFill>
                <a:effectLst>
                  <a:outerShdw blurRad="38100" dist="38100" dir="2700000" algn="tl">
                    <a:srgbClr val="000000">
                      <a:alpha val="43137"/>
                    </a:srgbClr>
                  </a:outerShdw>
                </a:effectLst>
              </a:rPr>
              <a:t>).</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u="sng" dirty="0">
                <a:solidFill>
                  <a:schemeClr val="bg1"/>
                </a:solidFill>
                <a:effectLst>
                  <a:outerShdw blurRad="38100" dist="38100" dir="2700000" algn="tl">
                    <a:srgbClr val="000000">
                      <a:alpha val="43137"/>
                    </a:srgbClr>
                  </a:outerShdw>
                </a:effectLst>
              </a:rPr>
              <a:t>Data flow</a:t>
            </a:r>
            <a:r>
              <a:rPr lang="en-US" b="1" u="sng" dirty="0" smtClean="0">
                <a:solidFill>
                  <a:schemeClr val="bg1"/>
                </a:solidFill>
                <a:effectLst>
                  <a:outerShdw blurRad="38100" dist="38100" dir="2700000" algn="tl">
                    <a:srgbClr val="000000">
                      <a:alpha val="43137"/>
                    </a:srgbClr>
                  </a:outerShdw>
                </a:effectLst>
              </a:rPr>
              <a:t>: </a:t>
            </a:r>
            <a:endParaRPr lang="el-GR" b="1" u="sng" dirty="0" smtClean="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From </a:t>
            </a:r>
            <a:r>
              <a:rPr lang="en-US" b="1" dirty="0">
                <a:solidFill>
                  <a:schemeClr val="bg1"/>
                </a:solidFill>
                <a:effectLst>
                  <a:outerShdw blurRad="38100" dist="38100" dir="2700000" algn="tl">
                    <a:srgbClr val="000000">
                      <a:alpha val="43137"/>
                    </a:srgbClr>
                  </a:outerShdw>
                </a:effectLst>
              </a:rPr>
              <a:t>the real-world route (GPS), position, speed, and slope points are </a:t>
            </a:r>
            <a:r>
              <a:rPr lang="en-US" b="1" dirty="0" smtClean="0">
                <a:solidFill>
                  <a:schemeClr val="bg1"/>
                </a:solidFill>
                <a:effectLst>
                  <a:outerShdw blurRad="38100" dist="38100" dir="2700000" algn="tl">
                    <a:srgbClr val="000000">
                      <a:alpha val="43137"/>
                    </a:srgbClr>
                  </a:outerShdw>
                </a:effectLst>
              </a:rPr>
              <a:t>extracted.</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These </a:t>
            </a:r>
            <a:r>
              <a:rPr lang="en-US" b="1" dirty="0">
                <a:solidFill>
                  <a:schemeClr val="bg1"/>
                </a:solidFill>
                <a:effectLst>
                  <a:outerShdw blurRad="38100" dist="38100" dir="2700000" algn="tl">
                    <a:srgbClr val="000000">
                      <a:alpha val="43137"/>
                    </a:srgbClr>
                  </a:outerShdw>
                </a:effectLst>
              </a:rPr>
              <a:t>are converted into states and sent to the S-PPO algorithm</a:t>
            </a:r>
            <a:r>
              <a:rPr lang="en-US" b="1" dirty="0" smtClean="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The algorithm decides on the action aₜ (e.g., fuel cell power</a:t>
            </a:r>
            <a:r>
              <a:rPr lang="en-US" b="1" dirty="0" smtClean="0">
                <a:solidFill>
                  <a:schemeClr val="bg1"/>
                </a:solidFill>
                <a:effectLst>
                  <a:outerShdw blurRad="38100" dist="38100" dir="2700000" algn="tl">
                    <a:srgbClr val="000000">
                      <a:alpha val="43137"/>
                    </a:srgbClr>
                  </a:outerShdw>
                </a:effectLst>
              </a:rPr>
              <a:t>).</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The </a:t>
            </a:r>
            <a:r>
              <a:rPr lang="en-US" b="1" dirty="0">
                <a:solidFill>
                  <a:schemeClr val="bg1"/>
                </a:solidFill>
                <a:effectLst>
                  <a:outerShdw blurRad="38100" dist="38100" dir="2700000" algn="tl">
                    <a:srgbClr val="000000">
                      <a:alpha val="43137"/>
                    </a:srgbClr>
                  </a:outerShdw>
                </a:effectLst>
              </a:rPr>
              <a:t>action is applied to the FCHEB </a:t>
            </a:r>
            <a:r>
              <a:rPr lang="en-US" b="1" dirty="0" smtClean="0">
                <a:solidFill>
                  <a:schemeClr val="bg1"/>
                </a:solidFill>
                <a:effectLst>
                  <a:outerShdw blurRad="38100" dist="38100" dir="2700000" algn="tl">
                    <a:srgbClr val="000000">
                      <a:alpha val="43137"/>
                    </a:srgbClr>
                  </a:outerShdw>
                </a:effectLst>
              </a:rPr>
              <a:t>model</a:t>
            </a:r>
            <a:r>
              <a:rPr lang="el-GR" b="1" dirty="0" smtClean="0">
                <a:solidFill>
                  <a:schemeClr val="bg1"/>
                </a:solidFill>
                <a:effectLst>
                  <a:outerShdw blurRad="38100" dist="38100" dir="2700000" algn="tl">
                    <a:srgbClr val="000000">
                      <a:alpha val="43137"/>
                    </a:srgbClr>
                  </a:outerShdw>
                </a:effectLst>
              </a:rPr>
              <a:t> </a:t>
            </a:r>
            <a:r>
              <a:rPr lang="en-US" b="1" dirty="0" smtClean="0">
                <a:solidFill>
                  <a:schemeClr val="bg1"/>
                </a:solidFill>
                <a:effectLst>
                  <a:outerShdw blurRad="38100" dist="38100" dir="2700000" algn="tl">
                    <a:srgbClr val="000000">
                      <a:alpha val="43137"/>
                    </a:srgbClr>
                  </a:outerShdw>
                </a:effectLst>
              </a:rPr>
              <a:t>resulting </a:t>
            </a:r>
            <a:r>
              <a:rPr lang="en-US" b="1" dirty="0">
                <a:solidFill>
                  <a:schemeClr val="bg1"/>
                </a:solidFill>
                <a:effectLst>
                  <a:outerShdw blurRad="38100" dist="38100" dir="2700000" algn="tl">
                    <a:srgbClr val="000000">
                      <a:alpha val="43137"/>
                    </a:srgbClr>
                  </a:outerShdw>
                </a:effectLst>
              </a:rPr>
              <a:t>in a new state</a:t>
            </a:r>
            <a:r>
              <a:rPr lang="en-US" b="1" dirty="0" smtClean="0">
                <a:solidFill>
                  <a:schemeClr val="bg1"/>
                </a:solidFill>
                <a:effectLst>
                  <a:outerShdw blurRad="38100" dist="38100" dir="2700000" algn="tl">
                    <a:srgbClr val="000000">
                      <a:alpha val="43137"/>
                    </a:srgbClr>
                  </a:outerShdw>
                </a:effectLst>
              </a:rPr>
              <a:t>.</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Figure </a:t>
            </a:r>
            <a:r>
              <a:rPr lang="en-US" b="1" dirty="0">
                <a:solidFill>
                  <a:schemeClr val="bg1"/>
                </a:solidFill>
                <a:effectLst>
                  <a:outerShdw blurRad="38100" dist="38100" dir="2700000" algn="tl">
                    <a:srgbClr val="000000">
                      <a:alpha val="43137"/>
                    </a:srgbClr>
                  </a:outerShdw>
                </a:effectLst>
              </a:rPr>
              <a:t>7 illustrates the entire architecture of the S-PPO EMS system. From data collection on the actual bus to decision-making via deep reinforcement learning and application to the FCHEB powertrain. </a:t>
            </a:r>
            <a:endParaRPr lang="el-GR" b="1" dirty="0" smtClean="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It </a:t>
            </a:r>
            <a:r>
              <a:rPr lang="en-US" b="1" dirty="0">
                <a:solidFill>
                  <a:schemeClr val="bg1"/>
                </a:solidFill>
                <a:effectLst>
                  <a:outerShdw blurRad="38100" dist="38100" dir="2700000" algn="tl">
                    <a:srgbClr val="000000">
                      <a:alpha val="43137"/>
                    </a:srgbClr>
                  </a:outerShdw>
                </a:effectLst>
              </a:rPr>
              <a:t>links Chapters 2 (Modeling), 3 (Data Collection), and 4 (PPO Algorithm).</a:t>
            </a:r>
          </a:p>
        </p:txBody>
      </p:sp>
    </p:spTree>
    <p:extLst>
      <p:ext uri="{BB962C8B-B14F-4D97-AF65-F5344CB8AC3E}">
        <p14:creationId xmlns:p14="http://schemas.microsoft.com/office/powerpoint/2010/main" val="7585064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RESULTS OF THE TRAINED ALGORITHMS</a:t>
            </a:r>
            <a:endParaRPr lang="en-US" sz="2400" b="1" dirty="0">
              <a:solidFill>
                <a:schemeClr val="bg1"/>
              </a:solidFill>
              <a:effectLst>
                <a:outerShdw blurRad="38100" dist="38100" dir="2700000" algn="tl">
                  <a:srgbClr val="000000">
                    <a:alpha val="43137"/>
                  </a:srgbClr>
                </a:outerShdw>
              </a:effectLst>
            </a:endParaRPr>
          </a:p>
        </p:txBody>
      </p:sp>
      <p:pic>
        <p:nvPicPr>
          <p:cNvPr id="4" name="Content Placeholder 3"/>
          <p:cNvPicPr>
            <a:picLocks noGrp="1"/>
          </p:cNvPicPr>
          <p:nvPr>
            <p:ph idx="1"/>
          </p:nvPr>
        </p:nvPicPr>
        <p:blipFill rotWithShape="1">
          <a:blip r:embed="rId3"/>
          <a:srcRect l="23222" t="34575" r="23222" b="24400"/>
          <a:stretch/>
        </p:blipFill>
        <p:spPr bwMode="auto">
          <a:xfrm>
            <a:off x="457200" y="1628800"/>
            <a:ext cx="8229600" cy="4320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72542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RESULTS OF THE TRAINED ALGORITHMS</a:t>
            </a:r>
            <a:endParaRPr lang="en-US" sz="2400" b="1" dirty="0">
              <a:solidFill>
                <a:schemeClr val="bg1"/>
              </a:solidFill>
              <a:effectLst>
                <a:outerShdw blurRad="38100" dist="38100" dir="2700000" algn="tl">
                  <a:srgbClr val="000000">
                    <a:alpha val="43137"/>
                  </a:srgbClr>
                </a:outerShdw>
              </a:effectLst>
            </a:endParaRPr>
          </a:p>
        </p:txBody>
      </p:sp>
      <p:pic>
        <p:nvPicPr>
          <p:cNvPr id="276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3568" y="1556792"/>
            <a:ext cx="7920880" cy="470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299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Example of a Fuel Cell Electric Vehicle (FCEV) Anatomy</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484785"/>
            <a:ext cx="9144000" cy="5400600"/>
          </a:xfrm>
          <a:prstGeom prst="rect">
            <a:avLst/>
          </a:prstGeom>
          <a:noFill/>
        </p:spPr>
      </p:pic>
    </p:spTree>
    <p:extLst>
      <p:ext uri="{BB962C8B-B14F-4D97-AF65-F5344CB8AC3E}">
        <p14:creationId xmlns:p14="http://schemas.microsoft.com/office/powerpoint/2010/main" val="35255073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RESULTS OF THE TRAINED ALGORITHMS</a:t>
            </a:r>
            <a:endParaRPr lang="en-US" sz="2400" b="1" dirty="0">
              <a:solidFill>
                <a:schemeClr val="bg1"/>
              </a:solidFill>
              <a:effectLst>
                <a:outerShdw blurRad="38100" dist="38100" dir="2700000" algn="tl">
                  <a:srgbClr val="000000">
                    <a:alpha val="43137"/>
                  </a:srgbClr>
                </a:outerShdw>
              </a:effectLst>
            </a:endParaRPr>
          </a:p>
        </p:txBody>
      </p:sp>
      <p:pic>
        <p:nvPicPr>
          <p:cNvPr id="286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7584" y="1600200"/>
            <a:ext cx="7416824" cy="470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6193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99392"/>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RESULTS OF THE TRAINED ALGORITHMS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7544" y="980728"/>
            <a:ext cx="8229600" cy="4525963"/>
          </a:xfrm>
        </p:spPr>
        <p:txBody>
          <a:bodyPr>
            <a:noAutofit/>
          </a:bodyPr>
          <a:lstStyle/>
          <a:p>
            <a:pPr marL="0" indent="0">
              <a:buNone/>
            </a:pPr>
            <a:r>
              <a:rPr lang="en-US" sz="1800" b="1" u="sng" dirty="0" smtClean="0">
                <a:solidFill>
                  <a:schemeClr val="bg1"/>
                </a:solidFill>
                <a:effectLst>
                  <a:outerShdw blurRad="38100" dist="38100" dir="2700000" algn="tl">
                    <a:srgbClr val="000000">
                      <a:alpha val="43137"/>
                    </a:srgbClr>
                  </a:outerShdw>
                </a:effectLst>
              </a:rPr>
              <a:t>Evaluation </a:t>
            </a:r>
            <a:r>
              <a:rPr lang="en-US" sz="1800" b="1" u="sng" dirty="0">
                <a:solidFill>
                  <a:schemeClr val="bg1"/>
                </a:solidFill>
                <a:effectLst>
                  <a:outerShdw blurRad="38100" dist="38100" dir="2700000" algn="tl">
                    <a:srgbClr val="000000">
                      <a:alpha val="43137"/>
                    </a:srgbClr>
                  </a:outerShdw>
                </a:effectLst>
              </a:rPr>
              <a:t>of EMS Algorithms (Chapter </a:t>
            </a:r>
            <a:r>
              <a:rPr lang="en-US" sz="1800" b="1" u="sng" dirty="0" smtClean="0">
                <a:solidFill>
                  <a:schemeClr val="bg1"/>
                </a:solidFill>
                <a:effectLst>
                  <a:outerShdw blurRad="38100" dist="38100" dir="2700000" algn="tl">
                    <a:srgbClr val="000000">
                      <a:alpha val="43137"/>
                    </a:srgbClr>
                  </a:outerShdw>
                </a:effectLst>
              </a:rPr>
              <a:t>5.1)</a:t>
            </a:r>
            <a:endParaRPr lang="en-US" sz="1800" b="1" u="sng" dirty="0">
              <a:solidFill>
                <a:schemeClr val="bg1"/>
              </a:solidFill>
              <a:effectLst>
                <a:outerShdw blurRad="38100" dist="38100" dir="2700000" algn="tl">
                  <a:srgbClr val="000000">
                    <a:alpha val="43137"/>
                  </a:srgbClr>
                </a:outerShdw>
              </a:effectLst>
            </a:endParaRPr>
          </a:p>
          <a:p>
            <a:pPr marL="0" indent="0">
              <a:buNone/>
            </a:pPr>
            <a:r>
              <a:rPr lang="en-US" sz="1800" b="1" dirty="0" smtClean="0">
                <a:solidFill>
                  <a:schemeClr val="bg1"/>
                </a:solidFill>
                <a:effectLst>
                  <a:outerShdw blurRad="38100" dist="38100" dir="2700000" algn="tl">
                    <a:srgbClr val="000000">
                      <a:alpha val="43137"/>
                    </a:srgbClr>
                  </a:outerShdw>
                </a:effectLst>
              </a:rPr>
              <a:t>Evaluated</a:t>
            </a:r>
            <a:r>
              <a:rPr lang="en-US" sz="1800" b="1" dirty="0">
                <a:solidFill>
                  <a:schemeClr val="bg1"/>
                </a:solidFill>
                <a:effectLst>
                  <a:outerShdw blurRad="38100" dist="38100" dir="2700000" algn="tl">
                    <a:srgbClr val="000000">
                      <a:alpha val="43137"/>
                    </a:srgbClr>
                  </a:outerShdw>
                </a:effectLst>
              </a:rPr>
              <a:t>: S-PPO, S-TRPO, S-SAC (terrain-aware </a:t>
            </a:r>
            <a:r>
              <a:rPr lang="en-US" sz="1800" b="1" dirty="0" smtClean="0">
                <a:solidFill>
                  <a:schemeClr val="bg1"/>
                </a:solidFill>
                <a:effectLst>
                  <a:outerShdw blurRad="38100" dist="38100" dir="2700000" algn="tl">
                    <a:srgbClr val="000000">
                      <a:alpha val="43137"/>
                    </a:srgbClr>
                  </a:outerShdw>
                </a:effectLst>
              </a:rPr>
              <a:t>variations)</a:t>
            </a:r>
          </a:p>
          <a:p>
            <a:pPr marL="0" indent="0">
              <a:buNone/>
            </a:pPr>
            <a:r>
              <a:rPr lang="en-US" sz="1800" b="1" u="sng" dirty="0" smtClean="0">
                <a:solidFill>
                  <a:schemeClr val="bg1"/>
                </a:solidFill>
                <a:effectLst>
                  <a:outerShdw blurRad="38100" dist="38100" dir="2700000" algn="tl">
                    <a:srgbClr val="000000">
                      <a:alpha val="43137"/>
                    </a:srgbClr>
                  </a:outerShdw>
                </a:effectLst>
              </a:rPr>
              <a:t>Key </a:t>
            </a:r>
            <a:r>
              <a:rPr lang="en-US" sz="1800" b="1" u="sng" dirty="0">
                <a:solidFill>
                  <a:schemeClr val="bg1"/>
                </a:solidFill>
                <a:effectLst>
                  <a:outerShdw blurRad="38100" dist="38100" dir="2700000" algn="tl">
                    <a:srgbClr val="000000">
                      <a:alpha val="43137"/>
                    </a:srgbClr>
                  </a:outerShdw>
                </a:effectLst>
              </a:rPr>
              <a:t>Results (Fig. 9 &amp; Tables 7–8</a:t>
            </a:r>
            <a:r>
              <a:rPr lang="en-US" sz="1800" b="1" u="sng" dirty="0" smtClean="0">
                <a:solidFill>
                  <a:schemeClr val="bg1"/>
                </a:solidFill>
                <a:effectLst>
                  <a:outerShdw blurRad="38100" dist="38100" dir="2700000" algn="tl">
                    <a:srgbClr val="000000">
                      <a:alpha val="43137"/>
                    </a:srgbClr>
                  </a:outerShdw>
                </a:effectLst>
              </a:rPr>
              <a:t>):</a:t>
            </a:r>
          </a:p>
          <a:p>
            <a:pPr marL="0" indent="0">
              <a:buNone/>
            </a:pPr>
            <a:r>
              <a:rPr lang="en-US" sz="1800" b="1" dirty="0" smtClean="0">
                <a:solidFill>
                  <a:schemeClr val="bg1"/>
                </a:solidFill>
                <a:effectLst>
                  <a:outerShdw blurRad="38100" dist="38100" dir="2700000" algn="tl">
                    <a:srgbClr val="000000">
                      <a:alpha val="43137"/>
                    </a:srgbClr>
                  </a:outerShdw>
                </a:effectLst>
              </a:rPr>
              <a:t>S-PPO</a:t>
            </a:r>
            <a:r>
              <a:rPr lang="en-US" sz="1800" b="1" dirty="0">
                <a:solidFill>
                  <a:schemeClr val="bg1"/>
                </a:solidFill>
                <a:effectLst>
                  <a:outerShdw blurRad="38100" dist="38100" dir="2700000" algn="tl">
                    <a:srgbClr val="000000">
                      <a:alpha val="43137"/>
                    </a:srgbClr>
                  </a:outerShdw>
                </a:effectLst>
              </a:rPr>
              <a:t>: Converges in 137 iterations (44.98% faster than PPO), best fuel economy: 1194g H₂/</a:t>
            </a:r>
            <a:r>
              <a:rPr lang="en-US" sz="1800" b="1" dirty="0" smtClean="0">
                <a:solidFill>
                  <a:schemeClr val="bg1"/>
                </a:solidFill>
                <a:effectLst>
                  <a:outerShdw blurRad="38100" dist="38100" dir="2700000" algn="tl">
                    <a:srgbClr val="000000">
                      <a:alpha val="43137"/>
                    </a:srgbClr>
                  </a:outerShdw>
                </a:effectLst>
              </a:rPr>
              <a:t>100km</a:t>
            </a:r>
          </a:p>
          <a:p>
            <a:pPr marL="0" indent="0">
              <a:buNone/>
            </a:pPr>
            <a:r>
              <a:rPr lang="en-US" sz="1800" b="1" dirty="0" smtClean="0">
                <a:solidFill>
                  <a:schemeClr val="bg1"/>
                </a:solidFill>
                <a:effectLst>
                  <a:outerShdw blurRad="38100" dist="38100" dir="2700000" algn="tl">
                    <a:srgbClr val="000000">
                      <a:alpha val="43137"/>
                    </a:srgbClr>
                  </a:outerShdw>
                </a:effectLst>
              </a:rPr>
              <a:t>S-TRPO</a:t>
            </a:r>
            <a:r>
              <a:rPr lang="en-US" sz="1800" b="1" dirty="0">
                <a:solidFill>
                  <a:schemeClr val="bg1"/>
                </a:solidFill>
                <a:effectLst>
                  <a:outerShdw blurRad="38100" dist="38100" dir="2700000" algn="tl">
                    <a:srgbClr val="000000">
                      <a:alpha val="43137"/>
                    </a:srgbClr>
                  </a:outerShdw>
                </a:effectLst>
              </a:rPr>
              <a:t>: 231 iterations, 4.27% higher </a:t>
            </a:r>
            <a:r>
              <a:rPr lang="en-US" sz="1800" b="1" dirty="0" smtClean="0">
                <a:solidFill>
                  <a:schemeClr val="bg1"/>
                </a:solidFill>
                <a:effectLst>
                  <a:outerShdw blurRad="38100" dist="38100" dir="2700000" algn="tl">
                    <a:srgbClr val="000000">
                      <a:alpha val="43137"/>
                    </a:srgbClr>
                  </a:outerShdw>
                </a:effectLst>
              </a:rPr>
              <a:t>consumption</a:t>
            </a:r>
          </a:p>
          <a:p>
            <a:pPr marL="0" indent="0">
              <a:buNone/>
            </a:pPr>
            <a:r>
              <a:rPr lang="en-US" sz="1800" b="1" dirty="0" smtClean="0">
                <a:solidFill>
                  <a:schemeClr val="bg1"/>
                </a:solidFill>
                <a:effectLst>
                  <a:outerShdw blurRad="38100" dist="38100" dir="2700000" algn="tl">
                    <a:srgbClr val="000000">
                      <a:alpha val="43137"/>
                    </a:srgbClr>
                  </a:outerShdw>
                </a:effectLst>
              </a:rPr>
              <a:t>S-SAC</a:t>
            </a:r>
            <a:r>
              <a:rPr lang="en-US" sz="1800" b="1" dirty="0">
                <a:solidFill>
                  <a:schemeClr val="bg1"/>
                </a:solidFill>
                <a:effectLst>
                  <a:outerShdw blurRad="38100" dist="38100" dir="2700000" algn="tl">
                    <a:srgbClr val="000000">
                      <a:alpha val="43137"/>
                    </a:srgbClr>
                  </a:outerShdw>
                </a:effectLst>
              </a:rPr>
              <a:t>: 212 iterations, 55.48% higher </a:t>
            </a:r>
            <a:r>
              <a:rPr lang="en-US" sz="1800" b="1" dirty="0" smtClean="0">
                <a:solidFill>
                  <a:schemeClr val="bg1"/>
                </a:solidFill>
                <a:effectLst>
                  <a:outerShdw blurRad="38100" dist="38100" dir="2700000" algn="tl">
                    <a:srgbClr val="000000">
                      <a:alpha val="43137"/>
                    </a:srgbClr>
                  </a:outerShdw>
                </a:effectLst>
              </a:rPr>
              <a:t>consumption</a:t>
            </a:r>
          </a:p>
          <a:p>
            <a:pPr marL="0" indent="0">
              <a:buNone/>
            </a:pPr>
            <a:r>
              <a:rPr lang="en-US" sz="1800" b="1" dirty="0" smtClean="0">
                <a:solidFill>
                  <a:schemeClr val="bg1"/>
                </a:solidFill>
                <a:effectLst>
                  <a:outerShdw blurRad="38100" dist="38100" dir="2700000" algn="tl">
                    <a:srgbClr val="000000">
                      <a:alpha val="43137"/>
                    </a:srgbClr>
                  </a:outerShdw>
                </a:effectLst>
              </a:rPr>
              <a:t>SOC </a:t>
            </a:r>
            <a:r>
              <a:rPr lang="en-US" sz="1800" b="1" dirty="0">
                <a:solidFill>
                  <a:schemeClr val="bg1"/>
                </a:solidFill>
                <a:effectLst>
                  <a:outerShdw blurRad="38100" dist="38100" dir="2700000" algn="tl">
                    <a:srgbClr val="000000">
                      <a:alpha val="43137"/>
                    </a:srgbClr>
                  </a:outerShdw>
                </a:effectLst>
              </a:rPr>
              <a:t>target (0.85) maintained due to regenerative </a:t>
            </a:r>
            <a:r>
              <a:rPr lang="en-US" sz="1800" b="1" dirty="0" smtClean="0">
                <a:solidFill>
                  <a:schemeClr val="bg1"/>
                </a:solidFill>
                <a:effectLst>
                  <a:outerShdw blurRad="38100" dist="38100" dir="2700000" algn="tl">
                    <a:srgbClr val="000000">
                      <a:alpha val="43137"/>
                    </a:srgbClr>
                  </a:outerShdw>
                </a:effectLst>
              </a:rPr>
              <a:t>braking</a:t>
            </a:r>
          </a:p>
          <a:p>
            <a:pPr marL="0" indent="0">
              <a:buNone/>
            </a:pPr>
            <a:r>
              <a:rPr lang="en-US" sz="1800" b="1" u="sng" dirty="0" smtClean="0">
                <a:solidFill>
                  <a:schemeClr val="bg1"/>
                </a:solidFill>
                <a:effectLst>
                  <a:outerShdw blurRad="38100" dist="38100" dir="2700000" algn="tl">
                    <a:srgbClr val="000000">
                      <a:alpha val="43137"/>
                    </a:srgbClr>
                  </a:outerShdw>
                </a:effectLst>
              </a:rPr>
              <a:t>Training </a:t>
            </a:r>
            <a:r>
              <a:rPr lang="en-US" sz="1800" b="1" u="sng" dirty="0">
                <a:solidFill>
                  <a:schemeClr val="bg1"/>
                </a:solidFill>
                <a:effectLst>
                  <a:outerShdw blurRad="38100" dist="38100" dir="2700000" algn="tl">
                    <a:srgbClr val="000000">
                      <a:alpha val="43137"/>
                    </a:srgbClr>
                  </a:outerShdw>
                </a:effectLst>
              </a:rPr>
              <a:t>time per </a:t>
            </a:r>
            <a:r>
              <a:rPr lang="en-US" sz="1800" b="1" u="sng" dirty="0" smtClean="0">
                <a:solidFill>
                  <a:schemeClr val="bg1"/>
                </a:solidFill>
                <a:effectLst>
                  <a:outerShdw blurRad="38100" dist="38100" dir="2700000" algn="tl">
                    <a:srgbClr val="000000">
                      <a:alpha val="43137"/>
                    </a:srgbClr>
                  </a:outerShdw>
                </a:effectLst>
              </a:rPr>
              <a:t>episode:</a:t>
            </a:r>
          </a:p>
          <a:p>
            <a:pPr marL="0" indent="0">
              <a:buNone/>
            </a:pPr>
            <a:r>
              <a:rPr lang="en-US" sz="1800" b="1" dirty="0" smtClean="0">
                <a:solidFill>
                  <a:schemeClr val="bg1"/>
                </a:solidFill>
                <a:effectLst>
                  <a:outerShdw blurRad="38100" dist="38100" dir="2700000" algn="tl">
                    <a:srgbClr val="000000">
                      <a:alpha val="43137"/>
                    </a:srgbClr>
                  </a:outerShdw>
                </a:effectLst>
              </a:rPr>
              <a:t>S-PPO</a:t>
            </a:r>
            <a:r>
              <a:rPr lang="en-US" sz="1800" b="1" dirty="0">
                <a:solidFill>
                  <a:schemeClr val="bg1"/>
                </a:solidFill>
                <a:effectLst>
                  <a:outerShdw blurRad="38100" dist="38100" dir="2700000" algn="tl">
                    <a:srgbClr val="000000">
                      <a:alpha val="43137"/>
                    </a:srgbClr>
                  </a:outerShdw>
                </a:effectLst>
              </a:rPr>
              <a:t>: 35.4s </a:t>
            </a:r>
          </a:p>
          <a:p>
            <a:pPr marL="0" indent="0">
              <a:buNone/>
            </a:pPr>
            <a:r>
              <a:rPr lang="en-US" sz="1800" b="1" dirty="0" smtClean="0">
                <a:solidFill>
                  <a:schemeClr val="bg1"/>
                </a:solidFill>
                <a:effectLst>
                  <a:outerShdw blurRad="38100" dist="38100" dir="2700000" algn="tl">
                    <a:srgbClr val="000000">
                      <a:alpha val="43137"/>
                    </a:srgbClr>
                  </a:outerShdw>
                </a:effectLst>
              </a:rPr>
              <a:t>S-TRPO</a:t>
            </a:r>
            <a:r>
              <a:rPr lang="en-US" sz="1800" b="1" dirty="0">
                <a:solidFill>
                  <a:schemeClr val="bg1"/>
                </a:solidFill>
                <a:effectLst>
                  <a:outerShdw blurRad="38100" dist="38100" dir="2700000" algn="tl">
                    <a:srgbClr val="000000">
                      <a:alpha val="43137"/>
                    </a:srgbClr>
                  </a:outerShdw>
                </a:effectLst>
              </a:rPr>
              <a:t>: </a:t>
            </a:r>
            <a:r>
              <a:rPr lang="en-US" sz="1800" b="1" dirty="0" smtClean="0">
                <a:solidFill>
                  <a:schemeClr val="bg1"/>
                </a:solidFill>
                <a:effectLst>
                  <a:outerShdw blurRad="38100" dist="38100" dir="2700000" algn="tl">
                    <a:srgbClr val="000000">
                      <a:alpha val="43137"/>
                    </a:srgbClr>
                  </a:outerShdw>
                </a:effectLst>
              </a:rPr>
              <a:t>51.8s</a:t>
            </a:r>
          </a:p>
          <a:p>
            <a:pPr marL="0" indent="0">
              <a:buNone/>
            </a:pPr>
            <a:r>
              <a:rPr lang="en-US" sz="1800" b="1" dirty="0" smtClean="0">
                <a:solidFill>
                  <a:schemeClr val="bg1"/>
                </a:solidFill>
                <a:effectLst>
                  <a:outerShdw blurRad="38100" dist="38100" dir="2700000" algn="tl">
                    <a:srgbClr val="000000">
                      <a:alpha val="43137"/>
                    </a:srgbClr>
                  </a:outerShdw>
                </a:effectLst>
              </a:rPr>
              <a:t>S-SAC</a:t>
            </a:r>
            <a:r>
              <a:rPr lang="en-US" sz="1800" b="1" dirty="0">
                <a:solidFill>
                  <a:schemeClr val="bg1"/>
                </a:solidFill>
                <a:effectLst>
                  <a:outerShdw blurRad="38100" dist="38100" dir="2700000" algn="tl">
                    <a:srgbClr val="000000">
                      <a:alpha val="43137"/>
                    </a:srgbClr>
                  </a:outerShdw>
                </a:effectLst>
              </a:rPr>
              <a:t>: </a:t>
            </a:r>
            <a:r>
              <a:rPr lang="en-US" sz="1800" b="1" dirty="0" smtClean="0">
                <a:solidFill>
                  <a:schemeClr val="bg1"/>
                </a:solidFill>
                <a:effectLst>
                  <a:outerShdw blurRad="38100" dist="38100" dir="2700000" algn="tl">
                    <a:srgbClr val="000000">
                      <a:alpha val="43137"/>
                    </a:srgbClr>
                  </a:outerShdw>
                </a:effectLst>
              </a:rPr>
              <a:t>356.6s</a:t>
            </a:r>
          </a:p>
          <a:p>
            <a:pPr marL="0" indent="0">
              <a:buNone/>
            </a:pPr>
            <a:r>
              <a:rPr lang="en-US" sz="1800" b="1" dirty="0" smtClean="0">
                <a:solidFill>
                  <a:schemeClr val="bg1"/>
                </a:solidFill>
                <a:effectLst>
                  <a:outerShdw blurRad="38100" dist="38100" dir="2700000" algn="tl">
                    <a:srgbClr val="000000">
                      <a:alpha val="43137"/>
                    </a:srgbClr>
                  </a:outerShdw>
                </a:effectLst>
              </a:rPr>
              <a:t>S-SAC </a:t>
            </a:r>
            <a:r>
              <a:rPr lang="en-US" sz="1800" b="1" dirty="0">
                <a:solidFill>
                  <a:schemeClr val="bg1"/>
                </a:solidFill>
                <a:effectLst>
                  <a:outerShdw blurRad="38100" dist="38100" dir="2700000" algn="tl">
                    <a:srgbClr val="000000">
                      <a:alpha val="43137"/>
                    </a:srgbClr>
                  </a:outerShdw>
                </a:effectLst>
              </a:rPr>
              <a:t>struggles in complex environments despite entropy </a:t>
            </a:r>
            <a:r>
              <a:rPr lang="en-US" sz="1800" b="1" dirty="0" smtClean="0">
                <a:solidFill>
                  <a:schemeClr val="bg1"/>
                </a:solidFill>
                <a:effectLst>
                  <a:outerShdw blurRad="38100" dist="38100" dir="2700000" algn="tl">
                    <a:srgbClr val="000000">
                      <a:alpha val="43137"/>
                    </a:srgbClr>
                  </a:outerShdw>
                </a:effectLst>
              </a:rPr>
              <a:t>regularization</a:t>
            </a:r>
          </a:p>
          <a:p>
            <a:pPr marL="0" indent="0">
              <a:buNone/>
            </a:pPr>
            <a:r>
              <a:rPr lang="en-US" sz="1800" b="1" u="sng" dirty="0" smtClean="0">
                <a:solidFill>
                  <a:schemeClr val="bg1"/>
                </a:solidFill>
                <a:effectLst>
                  <a:outerShdw blurRad="38100" dist="38100" dir="2700000" algn="tl">
                    <a:srgbClr val="000000">
                      <a:alpha val="43137"/>
                    </a:srgbClr>
                  </a:outerShdw>
                </a:effectLst>
              </a:rPr>
              <a:t>Conclusion:</a:t>
            </a:r>
          </a:p>
          <a:p>
            <a:pPr marL="0" indent="0">
              <a:buNone/>
            </a:pPr>
            <a:r>
              <a:rPr lang="en-US" sz="1800" b="1" dirty="0" smtClean="0">
                <a:solidFill>
                  <a:schemeClr val="bg1"/>
                </a:solidFill>
                <a:effectLst>
                  <a:outerShdw blurRad="38100" dist="38100" dir="2700000" algn="tl">
                    <a:srgbClr val="000000">
                      <a:alpha val="43137"/>
                    </a:srgbClr>
                  </a:outerShdw>
                </a:effectLst>
              </a:rPr>
              <a:t>S-PPO </a:t>
            </a:r>
            <a:r>
              <a:rPr lang="en-US" sz="1800" b="1" dirty="0">
                <a:solidFill>
                  <a:schemeClr val="bg1"/>
                </a:solidFill>
                <a:effectLst>
                  <a:outerShdw blurRad="38100" dist="38100" dir="2700000" algn="tl">
                    <a:srgbClr val="000000">
                      <a:alpha val="43137"/>
                    </a:srgbClr>
                  </a:outerShdw>
                </a:effectLst>
              </a:rPr>
              <a:t>outperforms in learning speed, fuel economy, and SOC stability – the optimal EMS for mountainous terrain.</a:t>
            </a:r>
          </a:p>
        </p:txBody>
      </p:sp>
    </p:spTree>
    <p:extLst>
      <p:ext uri="{BB962C8B-B14F-4D97-AF65-F5344CB8AC3E}">
        <p14:creationId xmlns:p14="http://schemas.microsoft.com/office/powerpoint/2010/main" val="18699114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RESULTS OF THE TRAINED ALGORITHMS</a:t>
            </a:r>
            <a:endParaRPr lang="en-US" sz="2400" b="1" dirty="0">
              <a:solidFill>
                <a:schemeClr val="bg1"/>
              </a:solidFill>
              <a:effectLst>
                <a:outerShdw blurRad="38100" dist="38100" dir="2700000" algn="tl">
                  <a:srgbClr val="000000">
                    <a:alpha val="43137"/>
                  </a:srgbClr>
                </a:outerShdw>
              </a:effectLst>
            </a:endParaRPr>
          </a:p>
        </p:txBody>
      </p:sp>
      <p:pic>
        <p:nvPicPr>
          <p:cNvPr id="296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7584" y="1628800"/>
            <a:ext cx="734481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90424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RESULTS OF THE TRAINED ALGORITHMS</a:t>
            </a:r>
            <a:endParaRPr lang="en-US" sz="2400" b="1" dirty="0">
              <a:solidFill>
                <a:schemeClr val="bg1"/>
              </a:solidFill>
              <a:effectLst>
                <a:outerShdw blurRad="38100" dist="38100" dir="2700000" algn="tl">
                  <a:srgbClr val="000000">
                    <a:alpha val="43137"/>
                  </a:srgbClr>
                </a:outerShdw>
              </a:effectLst>
            </a:endParaRPr>
          </a:p>
        </p:txBody>
      </p:sp>
      <p:pic>
        <p:nvPicPr>
          <p:cNvPr id="307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3568" y="1700808"/>
            <a:ext cx="7704855"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6405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RESULTS OF THE TRAINED ALGORITHMS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229600" cy="4997152"/>
          </a:xfrm>
        </p:spPr>
        <p:txBody>
          <a:bodyPr>
            <a:noAutofit/>
          </a:bodyPr>
          <a:lstStyle/>
          <a:p>
            <a:pPr marL="0" indent="0">
              <a:buNone/>
            </a:pPr>
            <a:r>
              <a:rPr lang="en-US" sz="1600" b="1" dirty="0">
                <a:solidFill>
                  <a:schemeClr val="bg1"/>
                </a:solidFill>
                <a:effectLst>
                  <a:outerShdw blurRad="38100" dist="38100" dir="2700000" algn="tl">
                    <a:srgbClr val="000000">
                      <a:alpha val="43137"/>
                    </a:srgbClr>
                  </a:outerShdw>
                </a:effectLst>
              </a:rPr>
              <a:t>For further evaluation of the adaptability and computational efficiency of the S-PPO-based </a:t>
            </a:r>
            <a:r>
              <a:rPr lang="en-US" sz="1600" b="1" dirty="0" smtClean="0">
                <a:solidFill>
                  <a:schemeClr val="bg1"/>
                </a:solidFill>
                <a:effectLst>
                  <a:outerShdw blurRad="38100" dist="38100" dir="2700000" algn="tl">
                    <a:srgbClr val="000000">
                      <a:alpha val="43137"/>
                    </a:srgbClr>
                  </a:outerShdw>
                </a:effectLst>
              </a:rPr>
              <a:t>EMS</a:t>
            </a:r>
            <a:r>
              <a:rPr lang="el-GR" sz="1600" b="1" dirty="0" smtClean="0">
                <a:solidFill>
                  <a:schemeClr val="bg1"/>
                </a:solidFill>
                <a:effectLst>
                  <a:outerShdw blurRad="38100" dist="38100" dir="2700000" algn="tl">
                    <a:srgbClr val="000000">
                      <a:alpha val="43137"/>
                    </a:srgbClr>
                  </a:outerShdw>
                </a:effectLst>
              </a:rPr>
              <a:t> </a:t>
            </a:r>
            <a:r>
              <a:rPr lang="en-US" sz="1600" b="1" dirty="0" smtClean="0">
                <a:solidFill>
                  <a:schemeClr val="bg1"/>
                </a:solidFill>
                <a:effectLst>
                  <a:outerShdw blurRad="38100" dist="38100" dir="2700000" algn="tl">
                    <a:srgbClr val="000000">
                      <a:alpha val="43137"/>
                    </a:srgbClr>
                  </a:outerShdw>
                </a:effectLst>
              </a:rPr>
              <a:t>the </a:t>
            </a:r>
            <a:r>
              <a:rPr lang="en-US" sz="1600" b="1" dirty="0">
                <a:solidFill>
                  <a:schemeClr val="bg1"/>
                </a:solidFill>
                <a:effectLst>
                  <a:outerShdw blurRad="38100" dist="38100" dir="2700000" algn="tl">
                    <a:srgbClr val="000000">
                      <a:alpha val="43137"/>
                    </a:srgbClr>
                  </a:outerShdw>
                </a:effectLst>
              </a:rPr>
              <a:t>CHTC-B and CHTC-C driving cycles were used for testing</a:t>
            </a:r>
            <a:r>
              <a:rPr lang="en-US" sz="1600" b="1" dirty="0" smtClean="0">
                <a:solidFill>
                  <a:schemeClr val="bg1"/>
                </a:solidFill>
                <a:effectLst>
                  <a:outerShdw blurRad="38100" dist="38100" dir="2700000" algn="tl">
                    <a:srgbClr val="000000">
                      <a:alpha val="43137"/>
                    </a:srgbClr>
                  </a:outerShdw>
                </a:effectLst>
              </a:rPr>
              <a:t>.</a:t>
            </a:r>
            <a:endParaRPr lang="el-GR" sz="1600" b="1" dirty="0" smtClean="0">
              <a:solidFill>
                <a:schemeClr val="bg1"/>
              </a:solidFill>
              <a:effectLst>
                <a:outerShdw blurRad="38100" dist="38100" dir="2700000" algn="tl">
                  <a:srgbClr val="000000">
                    <a:alpha val="43137"/>
                  </a:srgbClr>
                </a:outerShdw>
              </a:effectLst>
            </a:endParaRPr>
          </a:p>
          <a:p>
            <a:pPr marL="0" indent="0">
              <a:buNone/>
            </a:pPr>
            <a:r>
              <a:rPr lang="en-US" sz="1600" b="1" dirty="0" smtClean="0">
                <a:solidFill>
                  <a:schemeClr val="bg1"/>
                </a:solidFill>
                <a:effectLst>
                  <a:outerShdw blurRad="38100" dist="38100" dir="2700000" algn="tl">
                    <a:srgbClr val="000000">
                      <a:alpha val="43137"/>
                    </a:srgbClr>
                  </a:outerShdw>
                </a:effectLst>
              </a:rPr>
              <a:t>Due </a:t>
            </a:r>
            <a:r>
              <a:rPr lang="en-US" sz="1600" b="1" dirty="0">
                <a:solidFill>
                  <a:schemeClr val="bg1"/>
                </a:solidFill>
                <a:effectLst>
                  <a:outerShdw blurRad="38100" dist="38100" dir="2700000" algn="tl">
                    <a:srgbClr val="000000">
                      <a:alpha val="43137"/>
                    </a:srgbClr>
                  </a:outerShdw>
                </a:effectLst>
              </a:rPr>
              <a:t>to the absence of standardized road slope data, a uniform slope value of 3% was applied during validation</a:t>
            </a:r>
            <a:r>
              <a:rPr lang="en-US" sz="1600" b="1" dirty="0" smtClean="0">
                <a:solidFill>
                  <a:schemeClr val="bg1"/>
                </a:solidFill>
                <a:effectLst>
                  <a:outerShdw blurRad="38100" dist="38100" dir="2700000" algn="tl">
                    <a:srgbClr val="000000">
                      <a:alpha val="43137"/>
                    </a:srgbClr>
                  </a:outerShdw>
                </a:effectLst>
              </a:rPr>
              <a:t>.</a:t>
            </a:r>
            <a:endParaRPr lang="el-GR" sz="1600" b="1" dirty="0" smtClean="0">
              <a:solidFill>
                <a:schemeClr val="bg1"/>
              </a:solidFill>
              <a:effectLst>
                <a:outerShdw blurRad="38100" dist="38100" dir="2700000" algn="tl">
                  <a:srgbClr val="000000">
                    <a:alpha val="43137"/>
                  </a:srgbClr>
                </a:outerShdw>
              </a:effectLst>
            </a:endParaRPr>
          </a:p>
          <a:p>
            <a:pPr marL="0" indent="0">
              <a:buNone/>
            </a:pPr>
            <a:r>
              <a:rPr lang="en-US" sz="1600" b="1" dirty="0" smtClean="0">
                <a:solidFill>
                  <a:schemeClr val="bg1"/>
                </a:solidFill>
                <a:effectLst>
                  <a:outerShdw blurRad="38100" dist="38100" dir="2700000" algn="tl">
                    <a:srgbClr val="000000">
                      <a:alpha val="43137"/>
                    </a:srgbClr>
                  </a:outerShdw>
                </a:effectLst>
              </a:rPr>
              <a:t>The </a:t>
            </a:r>
            <a:r>
              <a:rPr lang="en-US" sz="1600" b="1" dirty="0">
                <a:solidFill>
                  <a:schemeClr val="bg1"/>
                </a:solidFill>
                <a:effectLst>
                  <a:outerShdw blurRad="38100" dist="38100" dir="2700000" algn="tl">
                    <a:srgbClr val="000000">
                      <a:alpha val="43137"/>
                    </a:srgbClr>
                  </a:outerShdw>
                </a:effectLst>
              </a:rPr>
              <a:t>results are presented in Tables 9 and 10</a:t>
            </a:r>
            <a:r>
              <a:rPr lang="en-US" sz="1600" b="1" dirty="0" smtClean="0">
                <a:solidFill>
                  <a:schemeClr val="bg1"/>
                </a:solidFill>
                <a:effectLst>
                  <a:outerShdw blurRad="38100" dist="38100" dir="2700000" algn="tl">
                    <a:srgbClr val="000000">
                      <a:alpha val="43137"/>
                    </a:srgbClr>
                  </a:outerShdw>
                </a:effectLst>
              </a:rPr>
              <a:t>.</a:t>
            </a:r>
            <a:endParaRPr lang="el-GR" sz="1600" b="1" dirty="0" smtClean="0">
              <a:solidFill>
                <a:schemeClr val="bg1"/>
              </a:solidFill>
              <a:effectLst>
                <a:outerShdw blurRad="38100" dist="38100" dir="2700000" algn="tl">
                  <a:srgbClr val="000000">
                    <a:alpha val="43137"/>
                  </a:srgbClr>
                </a:outerShdw>
              </a:effectLst>
            </a:endParaRPr>
          </a:p>
          <a:p>
            <a:pPr marL="0" indent="0">
              <a:buNone/>
            </a:pPr>
            <a:r>
              <a:rPr lang="en-US" sz="1600" b="1" dirty="0" smtClean="0">
                <a:solidFill>
                  <a:schemeClr val="bg1"/>
                </a:solidFill>
                <a:effectLst>
                  <a:outerShdw blurRad="38100" dist="38100" dir="2700000" algn="tl">
                    <a:srgbClr val="000000">
                      <a:alpha val="43137"/>
                    </a:srgbClr>
                  </a:outerShdw>
                </a:effectLst>
              </a:rPr>
              <a:t>As </a:t>
            </a:r>
            <a:r>
              <a:rPr lang="en-US" sz="1600" b="1" dirty="0">
                <a:solidFill>
                  <a:schemeClr val="bg1"/>
                </a:solidFill>
                <a:effectLst>
                  <a:outerShdw blurRad="38100" dist="38100" dir="2700000" algn="tl">
                    <a:srgbClr val="000000">
                      <a:alpha val="43137"/>
                    </a:srgbClr>
                  </a:outerShdw>
                </a:effectLst>
              </a:rPr>
              <a:t>shown in Table </a:t>
            </a:r>
            <a:r>
              <a:rPr lang="en-US" sz="1600" b="1" dirty="0" smtClean="0">
                <a:solidFill>
                  <a:schemeClr val="bg1"/>
                </a:solidFill>
                <a:effectLst>
                  <a:outerShdw blurRad="38100" dist="38100" dir="2700000" algn="tl">
                    <a:srgbClr val="000000">
                      <a:alpha val="43137"/>
                    </a:srgbClr>
                  </a:outerShdw>
                </a:effectLst>
              </a:rPr>
              <a:t>9:</a:t>
            </a:r>
            <a:r>
              <a:rPr lang="el-GR" sz="1600" b="1" dirty="0" smtClean="0">
                <a:solidFill>
                  <a:schemeClr val="bg1"/>
                </a:solidFill>
                <a:effectLst>
                  <a:outerShdw blurRad="38100" dist="38100" dir="2700000" algn="tl">
                    <a:srgbClr val="000000">
                      <a:alpha val="43137"/>
                    </a:srgbClr>
                  </a:outerShdw>
                </a:effectLst>
              </a:rPr>
              <a:t> </a:t>
            </a:r>
            <a:r>
              <a:rPr lang="en-US" sz="1600" b="1" dirty="0" smtClean="0">
                <a:solidFill>
                  <a:schemeClr val="bg1"/>
                </a:solidFill>
                <a:effectLst>
                  <a:outerShdw blurRad="38100" dist="38100" dir="2700000" algn="tl">
                    <a:srgbClr val="000000">
                      <a:alpha val="43137"/>
                    </a:srgbClr>
                  </a:outerShdw>
                </a:effectLst>
              </a:rPr>
              <a:t>The </a:t>
            </a:r>
            <a:r>
              <a:rPr lang="en-US" sz="1600" b="1" dirty="0">
                <a:solidFill>
                  <a:schemeClr val="bg1"/>
                </a:solidFill>
                <a:effectLst>
                  <a:outerShdw blurRad="38100" dist="38100" dir="2700000" algn="tl">
                    <a:srgbClr val="000000">
                      <a:alpha val="43137"/>
                    </a:srgbClr>
                  </a:outerShdw>
                </a:effectLst>
              </a:rPr>
              <a:t>average computational time per episode was 20.327s and </a:t>
            </a:r>
            <a:r>
              <a:rPr lang="en-US" sz="1600" b="1" dirty="0" smtClean="0">
                <a:solidFill>
                  <a:schemeClr val="bg1"/>
                </a:solidFill>
                <a:effectLst>
                  <a:outerShdw blurRad="38100" dist="38100" dir="2700000" algn="tl">
                    <a:srgbClr val="000000">
                      <a:alpha val="43137"/>
                    </a:srgbClr>
                  </a:outerShdw>
                </a:effectLst>
              </a:rPr>
              <a:t>26.438s</a:t>
            </a:r>
            <a:r>
              <a:rPr lang="el-GR" sz="1600" b="1" dirty="0" smtClean="0">
                <a:solidFill>
                  <a:schemeClr val="bg1"/>
                </a:solidFill>
                <a:effectLst>
                  <a:outerShdw blurRad="38100" dist="38100" dir="2700000" algn="tl">
                    <a:srgbClr val="000000">
                      <a:alpha val="43137"/>
                    </a:srgbClr>
                  </a:outerShdw>
                </a:effectLst>
              </a:rPr>
              <a:t> </a:t>
            </a:r>
            <a:r>
              <a:rPr lang="en-US" sz="1600" b="1" dirty="0" smtClean="0">
                <a:solidFill>
                  <a:schemeClr val="bg1"/>
                </a:solidFill>
                <a:effectLst>
                  <a:outerShdw blurRad="38100" dist="38100" dir="2700000" algn="tl">
                    <a:srgbClr val="000000">
                      <a:alpha val="43137"/>
                    </a:srgbClr>
                  </a:outerShdw>
                </a:effectLst>
              </a:rPr>
              <a:t>respectively—both </a:t>
            </a:r>
            <a:r>
              <a:rPr lang="en-US" sz="1600" b="1" dirty="0">
                <a:solidFill>
                  <a:schemeClr val="bg1"/>
                </a:solidFill>
                <a:effectLst>
                  <a:outerShdw blurRad="38100" dist="38100" dir="2700000" algn="tl">
                    <a:srgbClr val="000000">
                      <a:alpha val="43137"/>
                    </a:srgbClr>
                  </a:outerShdw>
                </a:effectLst>
              </a:rPr>
              <a:t>lower than that of S-PPO (35.405s</a:t>
            </a:r>
            <a:r>
              <a:rPr lang="en-US" sz="1600" b="1" dirty="0" smtClean="0">
                <a:solidFill>
                  <a:schemeClr val="bg1"/>
                </a:solidFill>
                <a:effectLst>
                  <a:outerShdw blurRad="38100" dist="38100" dir="2700000" algn="tl">
                    <a:srgbClr val="000000">
                      <a:alpha val="43137"/>
                    </a:srgbClr>
                  </a:outerShdw>
                </a:effectLst>
              </a:rPr>
              <a:t>).</a:t>
            </a:r>
            <a:endParaRPr lang="el-GR" sz="1600" b="1" dirty="0" smtClean="0">
              <a:solidFill>
                <a:schemeClr val="bg1"/>
              </a:solidFill>
              <a:effectLst>
                <a:outerShdw blurRad="38100" dist="38100" dir="2700000" algn="tl">
                  <a:srgbClr val="000000">
                    <a:alpha val="43137"/>
                  </a:srgbClr>
                </a:outerShdw>
              </a:effectLst>
            </a:endParaRPr>
          </a:p>
          <a:p>
            <a:pPr marL="0" indent="0">
              <a:buNone/>
            </a:pPr>
            <a:r>
              <a:rPr lang="en-US" sz="1600" b="1" dirty="0" smtClean="0">
                <a:solidFill>
                  <a:schemeClr val="bg1"/>
                </a:solidFill>
                <a:effectLst>
                  <a:outerShdw blurRad="38100" dist="38100" dir="2700000" algn="tl">
                    <a:srgbClr val="000000">
                      <a:alpha val="43137"/>
                    </a:srgbClr>
                  </a:outerShdw>
                </a:effectLst>
              </a:rPr>
              <a:t>Convergence </a:t>
            </a:r>
            <a:r>
              <a:rPr lang="en-US" sz="1600" b="1" dirty="0">
                <a:solidFill>
                  <a:schemeClr val="bg1"/>
                </a:solidFill>
                <a:effectLst>
                  <a:outerShdw blurRad="38100" dist="38100" dir="2700000" algn="tl">
                    <a:srgbClr val="000000">
                      <a:alpha val="43137"/>
                    </a:srgbClr>
                  </a:outerShdw>
                </a:effectLst>
              </a:rPr>
              <a:t>efficiency also improved significantly, with convergence at the 94th and 63rd iterations, respectively</a:t>
            </a:r>
            <a:r>
              <a:rPr lang="en-US" sz="1600" b="1" dirty="0" smtClean="0">
                <a:solidFill>
                  <a:schemeClr val="bg1"/>
                </a:solidFill>
                <a:effectLst>
                  <a:outerShdw blurRad="38100" dist="38100" dir="2700000" algn="tl">
                    <a:srgbClr val="000000">
                      <a:alpha val="43137"/>
                    </a:srgbClr>
                  </a:outerShdw>
                </a:effectLst>
              </a:rPr>
              <a:t>.</a:t>
            </a:r>
            <a:endParaRPr lang="el-GR" sz="1600" b="1" dirty="0" smtClean="0">
              <a:solidFill>
                <a:schemeClr val="bg1"/>
              </a:solidFill>
              <a:effectLst>
                <a:outerShdw blurRad="38100" dist="38100" dir="2700000" algn="tl">
                  <a:srgbClr val="000000">
                    <a:alpha val="43137"/>
                  </a:srgbClr>
                </a:outerShdw>
              </a:effectLst>
            </a:endParaRPr>
          </a:p>
          <a:p>
            <a:pPr marL="0" indent="0">
              <a:buNone/>
            </a:pPr>
            <a:r>
              <a:rPr lang="en-US" sz="1600" b="1" dirty="0" smtClean="0">
                <a:solidFill>
                  <a:schemeClr val="bg1"/>
                </a:solidFill>
                <a:effectLst>
                  <a:outerShdw blurRad="38100" dist="38100" dir="2700000" algn="tl">
                    <a:srgbClr val="000000">
                      <a:alpha val="43137"/>
                    </a:srgbClr>
                  </a:outerShdw>
                </a:effectLst>
              </a:rPr>
              <a:t>These </a:t>
            </a:r>
            <a:r>
              <a:rPr lang="en-US" sz="1600" b="1" dirty="0">
                <a:solidFill>
                  <a:schemeClr val="bg1"/>
                </a:solidFill>
                <a:effectLst>
                  <a:outerShdw blurRad="38100" dist="38100" dir="2700000" algn="tl">
                    <a:srgbClr val="000000">
                      <a:alpha val="43137"/>
                    </a:srgbClr>
                  </a:outerShdw>
                </a:effectLst>
              </a:rPr>
              <a:t>results demonstrate the strong adaptability and computational efficiency of the proposed EMS</a:t>
            </a:r>
            <a:r>
              <a:rPr lang="en-US" sz="1600" b="1" dirty="0" smtClean="0">
                <a:solidFill>
                  <a:schemeClr val="bg1"/>
                </a:solidFill>
                <a:effectLst>
                  <a:outerShdw blurRad="38100" dist="38100" dir="2700000" algn="tl">
                    <a:srgbClr val="000000">
                      <a:alpha val="43137"/>
                    </a:srgbClr>
                  </a:outerShdw>
                </a:effectLst>
              </a:rPr>
              <a:t>.</a:t>
            </a:r>
            <a:endParaRPr lang="el-GR" sz="1600" b="1" dirty="0" smtClean="0">
              <a:solidFill>
                <a:schemeClr val="bg1"/>
              </a:solidFill>
              <a:effectLst>
                <a:outerShdw blurRad="38100" dist="38100" dir="2700000" algn="tl">
                  <a:srgbClr val="000000">
                    <a:alpha val="43137"/>
                  </a:srgbClr>
                </a:outerShdw>
              </a:effectLst>
            </a:endParaRPr>
          </a:p>
          <a:p>
            <a:pPr marL="0" indent="0">
              <a:buNone/>
            </a:pPr>
            <a:r>
              <a:rPr lang="en-US" sz="1600" b="1" dirty="0" smtClean="0">
                <a:solidFill>
                  <a:schemeClr val="bg1"/>
                </a:solidFill>
                <a:effectLst>
                  <a:outerShdw blurRad="38100" dist="38100" dir="2700000" algn="tl">
                    <a:srgbClr val="000000">
                      <a:alpha val="43137"/>
                    </a:srgbClr>
                  </a:outerShdw>
                </a:effectLst>
              </a:rPr>
              <a:t>However</a:t>
            </a:r>
            <a:r>
              <a:rPr lang="en-US" sz="1600" b="1" dirty="0">
                <a:solidFill>
                  <a:schemeClr val="bg1"/>
                </a:solidFill>
                <a:effectLst>
                  <a:outerShdw blurRad="38100" dist="38100" dir="2700000" algn="tl">
                    <a:srgbClr val="000000">
                      <a:alpha val="43137"/>
                    </a:srgbClr>
                  </a:outerShdw>
                </a:effectLst>
              </a:rPr>
              <a:t>, due to the lack of terrain information and insufficient energy recovery via regenerative braking, most of the energy came from the power system (fuel cell), leading to high hydrogen </a:t>
            </a:r>
            <a:r>
              <a:rPr lang="en-US" sz="1600" b="1" dirty="0" smtClean="0">
                <a:solidFill>
                  <a:schemeClr val="bg1"/>
                </a:solidFill>
                <a:effectLst>
                  <a:outerShdw blurRad="38100" dist="38100" dir="2700000" algn="tl">
                    <a:srgbClr val="000000">
                      <a:alpha val="43137"/>
                    </a:srgbClr>
                  </a:outerShdw>
                </a:effectLst>
              </a:rPr>
              <a:t>consumption:</a:t>
            </a:r>
            <a:endParaRPr lang="el-GR" sz="1600" b="1" dirty="0" smtClean="0">
              <a:solidFill>
                <a:schemeClr val="bg1"/>
              </a:solidFill>
              <a:effectLst>
                <a:outerShdw blurRad="38100" dist="38100" dir="2700000" algn="tl">
                  <a:srgbClr val="000000">
                    <a:alpha val="43137"/>
                  </a:srgbClr>
                </a:outerShdw>
              </a:effectLst>
            </a:endParaRPr>
          </a:p>
          <a:p>
            <a:pPr marL="0" indent="0">
              <a:buNone/>
            </a:pPr>
            <a:r>
              <a:rPr lang="en-US" sz="1600" b="1" dirty="0" smtClean="0">
                <a:solidFill>
                  <a:schemeClr val="bg1"/>
                </a:solidFill>
                <a:effectLst>
                  <a:outerShdw blurRad="38100" dist="38100" dir="2700000" algn="tl">
                    <a:srgbClr val="000000">
                      <a:alpha val="43137"/>
                    </a:srgbClr>
                  </a:outerShdw>
                </a:effectLst>
              </a:rPr>
              <a:t>2043 </a:t>
            </a:r>
            <a:r>
              <a:rPr lang="en-US" sz="1600" b="1" dirty="0">
                <a:solidFill>
                  <a:schemeClr val="bg1"/>
                </a:solidFill>
                <a:effectLst>
                  <a:outerShdw blurRad="38100" dist="38100" dir="2700000" algn="tl">
                    <a:srgbClr val="000000">
                      <a:alpha val="43137"/>
                    </a:srgbClr>
                  </a:outerShdw>
                </a:effectLst>
              </a:rPr>
              <a:t>g/100 km (</a:t>
            </a:r>
            <a:r>
              <a:rPr lang="en-US" sz="1600" b="1" dirty="0" smtClean="0">
                <a:solidFill>
                  <a:schemeClr val="bg1"/>
                </a:solidFill>
                <a:effectLst>
                  <a:outerShdw blurRad="38100" dist="38100" dir="2700000" algn="tl">
                    <a:srgbClr val="000000">
                      <a:alpha val="43137"/>
                    </a:srgbClr>
                  </a:outerShdw>
                </a:effectLst>
              </a:rPr>
              <a:t>CHTC-B)</a:t>
            </a:r>
            <a:endParaRPr lang="el-GR" sz="1600" b="1" dirty="0" smtClean="0">
              <a:solidFill>
                <a:schemeClr val="bg1"/>
              </a:solidFill>
              <a:effectLst>
                <a:outerShdw blurRad="38100" dist="38100" dir="2700000" algn="tl">
                  <a:srgbClr val="000000">
                    <a:alpha val="43137"/>
                  </a:srgbClr>
                </a:outerShdw>
              </a:effectLst>
            </a:endParaRPr>
          </a:p>
          <a:p>
            <a:pPr marL="0" indent="0">
              <a:buNone/>
            </a:pPr>
            <a:r>
              <a:rPr lang="en-US" sz="1600" b="1" dirty="0" smtClean="0">
                <a:solidFill>
                  <a:schemeClr val="bg1"/>
                </a:solidFill>
                <a:effectLst>
                  <a:outerShdw blurRad="38100" dist="38100" dir="2700000" algn="tl">
                    <a:srgbClr val="000000">
                      <a:alpha val="43137"/>
                    </a:srgbClr>
                  </a:outerShdw>
                </a:effectLst>
              </a:rPr>
              <a:t>2238 </a:t>
            </a:r>
            <a:r>
              <a:rPr lang="en-US" sz="1600" b="1" dirty="0">
                <a:solidFill>
                  <a:schemeClr val="bg1"/>
                </a:solidFill>
                <a:effectLst>
                  <a:outerShdw blurRad="38100" dist="38100" dir="2700000" algn="tl">
                    <a:srgbClr val="000000">
                      <a:alpha val="43137"/>
                    </a:srgbClr>
                  </a:outerShdw>
                </a:effectLst>
              </a:rPr>
              <a:t>g/100 km (CHTC-C)(as shown in Table 10</a:t>
            </a:r>
            <a:r>
              <a:rPr lang="en-US" sz="1600" b="1" dirty="0" smtClean="0">
                <a:solidFill>
                  <a:schemeClr val="bg1"/>
                </a:solidFill>
                <a:effectLst>
                  <a:outerShdw blurRad="38100" dist="38100" dir="2700000" algn="tl">
                    <a:srgbClr val="000000">
                      <a:alpha val="43137"/>
                    </a:srgbClr>
                  </a:outerShdw>
                </a:effectLst>
              </a:rPr>
              <a:t>)</a:t>
            </a:r>
            <a:endParaRPr lang="el-GR" sz="1600" b="1" dirty="0" smtClean="0">
              <a:solidFill>
                <a:schemeClr val="bg1"/>
              </a:solidFill>
              <a:effectLst>
                <a:outerShdw blurRad="38100" dist="38100" dir="2700000" algn="tl">
                  <a:srgbClr val="000000">
                    <a:alpha val="43137"/>
                  </a:srgbClr>
                </a:outerShdw>
              </a:effectLst>
            </a:endParaRPr>
          </a:p>
          <a:p>
            <a:pPr marL="0" indent="0">
              <a:buNone/>
            </a:pPr>
            <a:r>
              <a:rPr lang="en-US" sz="1600" b="1" dirty="0" smtClean="0">
                <a:solidFill>
                  <a:schemeClr val="bg1"/>
                </a:solidFill>
                <a:effectLst>
                  <a:outerShdw blurRad="38100" dist="38100" dir="2700000" algn="tl">
                    <a:srgbClr val="000000">
                      <a:alpha val="43137"/>
                    </a:srgbClr>
                  </a:outerShdw>
                </a:effectLst>
              </a:rPr>
              <a:t>Nevertheless</a:t>
            </a:r>
            <a:r>
              <a:rPr lang="en-US" sz="1600" b="1" dirty="0">
                <a:solidFill>
                  <a:schemeClr val="bg1"/>
                </a:solidFill>
                <a:effectLst>
                  <a:outerShdw blurRad="38100" dist="38100" dir="2700000" algn="tl">
                    <a:srgbClr val="000000">
                      <a:alpha val="43137"/>
                    </a:srgbClr>
                  </a:outerShdw>
                </a:effectLst>
              </a:rPr>
              <a:t>, the battery—acting as an auxiliary energy source—maintained stability, with SOC remaining close to the initial value.</a:t>
            </a:r>
          </a:p>
        </p:txBody>
      </p:sp>
    </p:spTree>
    <p:extLst>
      <p:ext uri="{BB962C8B-B14F-4D97-AF65-F5344CB8AC3E}">
        <p14:creationId xmlns:p14="http://schemas.microsoft.com/office/powerpoint/2010/main" val="34618223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CONLUSION</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229600" cy="4997152"/>
          </a:xfrm>
        </p:spPr>
        <p:txBody>
          <a:bodyPr>
            <a:noAutofit/>
          </a:bodyPr>
          <a:lstStyle/>
          <a:p>
            <a:pPr marL="0" indent="0">
              <a:buNone/>
            </a:pPr>
            <a:r>
              <a:rPr lang="en-US" sz="2400" b="1" dirty="0">
                <a:solidFill>
                  <a:schemeClr val="bg1"/>
                </a:solidFill>
                <a:effectLst>
                  <a:outerShdw blurRad="38100" dist="38100" dir="2700000" algn="tl">
                    <a:srgbClr val="000000">
                      <a:alpha val="43137"/>
                    </a:srgbClr>
                  </a:outerShdw>
                </a:effectLst>
              </a:rPr>
              <a:t>This study introduces a terrain-aware deep reinforcement learning EMS (S-PPO) for fuel cell hybrid buses in mountainous regions</a:t>
            </a:r>
            <a:r>
              <a:rPr lang="en-US" sz="2400" b="1" dirty="0" smtClean="0">
                <a:solidFill>
                  <a:schemeClr val="bg1"/>
                </a:solidFill>
                <a:effectLst>
                  <a:outerShdw blurRad="38100" dist="38100" dir="2700000" algn="tl">
                    <a:srgbClr val="000000">
                      <a:alpha val="43137"/>
                    </a:srgbClr>
                  </a:outerShdw>
                </a:effectLst>
              </a:rPr>
              <a:t>.</a:t>
            </a:r>
          </a:p>
          <a:p>
            <a:pPr marL="0" indent="0">
              <a:buNone/>
            </a:pPr>
            <a:r>
              <a:rPr lang="en-US" sz="2400" b="1" u="sng" dirty="0" smtClean="0">
                <a:solidFill>
                  <a:schemeClr val="bg1"/>
                </a:solidFill>
                <a:effectLst>
                  <a:outerShdw blurRad="38100" dist="38100" dir="2700000" algn="tl">
                    <a:srgbClr val="000000">
                      <a:alpha val="43137"/>
                    </a:srgbClr>
                  </a:outerShdw>
                </a:effectLst>
              </a:rPr>
              <a:t>Key </a:t>
            </a:r>
            <a:r>
              <a:rPr lang="en-US" sz="2400" b="1" u="sng" dirty="0">
                <a:solidFill>
                  <a:schemeClr val="bg1"/>
                </a:solidFill>
                <a:effectLst>
                  <a:outerShdw blurRad="38100" dist="38100" dir="2700000" algn="tl">
                    <a:srgbClr val="000000">
                      <a:alpha val="43137"/>
                    </a:srgbClr>
                  </a:outerShdw>
                </a:effectLst>
              </a:rPr>
              <a:t>features of </a:t>
            </a:r>
            <a:r>
              <a:rPr lang="en-US" sz="2400" b="1" u="sng" dirty="0" smtClean="0">
                <a:solidFill>
                  <a:schemeClr val="bg1"/>
                </a:solidFill>
                <a:effectLst>
                  <a:outerShdw blurRad="38100" dist="38100" dir="2700000" algn="tl">
                    <a:srgbClr val="000000">
                      <a:alpha val="43137"/>
                    </a:srgbClr>
                  </a:outerShdw>
                </a:effectLst>
              </a:rPr>
              <a:t>S-PPO:</a:t>
            </a:r>
            <a:endParaRPr lang="en-US" sz="2400" b="1" dirty="0">
              <a:solidFill>
                <a:schemeClr val="bg1"/>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Accounts </a:t>
            </a:r>
            <a:r>
              <a:rPr lang="en-US" sz="2400" b="1" dirty="0">
                <a:solidFill>
                  <a:schemeClr val="bg1"/>
                </a:solidFill>
                <a:effectLst>
                  <a:outerShdw blurRad="38100" dist="38100" dir="2700000" algn="tl">
                    <a:srgbClr val="000000">
                      <a:alpha val="43137"/>
                    </a:srgbClr>
                  </a:outerShdw>
                </a:effectLst>
              </a:rPr>
              <a:t>for road slopes, SOC, and H₂ </a:t>
            </a:r>
            <a:r>
              <a:rPr lang="en-US" sz="2400" b="1" dirty="0" smtClean="0">
                <a:solidFill>
                  <a:schemeClr val="bg1"/>
                </a:solidFill>
                <a:effectLst>
                  <a:outerShdw blurRad="38100" dist="38100" dir="2700000" algn="tl">
                    <a:srgbClr val="000000">
                      <a:alpha val="43137"/>
                    </a:srgbClr>
                  </a:outerShdw>
                </a:effectLst>
              </a:rPr>
              <a:t>consumption</a:t>
            </a:r>
            <a:endParaRPr lang="en-US" sz="2400" b="1" dirty="0">
              <a:solidFill>
                <a:schemeClr val="bg1"/>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Achieves </a:t>
            </a:r>
            <a:r>
              <a:rPr lang="en-US" sz="2400" b="1" dirty="0">
                <a:solidFill>
                  <a:schemeClr val="bg1"/>
                </a:solidFill>
                <a:effectLst>
                  <a:outerShdw blurRad="38100" dist="38100" dir="2700000" algn="tl">
                    <a:srgbClr val="000000">
                      <a:alpha val="43137"/>
                    </a:srgbClr>
                  </a:outerShdw>
                </a:effectLst>
              </a:rPr>
              <a:t>+44.98% faster convergence, −26.16% hydrogen use, and +175.58% higher final SOC vs. </a:t>
            </a:r>
            <a:r>
              <a:rPr lang="en-US" sz="2400" b="1" dirty="0" smtClean="0">
                <a:solidFill>
                  <a:schemeClr val="bg1"/>
                </a:solidFill>
                <a:effectLst>
                  <a:outerShdw blurRad="38100" dist="38100" dir="2700000" algn="tl">
                    <a:srgbClr val="000000">
                      <a:alpha val="43137"/>
                    </a:srgbClr>
                  </a:outerShdw>
                </a:effectLst>
              </a:rPr>
              <a:t>PPO</a:t>
            </a:r>
            <a:endParaRPr lang="en-US" sz="2400" b="1" dirty="0">
              <a:solidFill>
                <a:schemeClr val="bg1"/>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Confirmed </a:t>
            </a:r>
            <a:r>
              <a:rPr lang="en-US" sz="2400" b="1" dirty="0">
                <a:solidFill>
                  <a:schemeClr val="bg1"/>
                </a:solidFill>
                <a:effectLst>
                  <a:outerShdw blurRad="38100" dist="38100" dir="2700000" algn="tl">
                    <a:srgbClr val="000000">
                      <a:alpha val="43137"/>
                    </a:srgbClr>
                  </a:outerShdw>
                </a:effectLst>
              </a:rPr>
              <a:t>robust performance and adaptability on new bus </a:t>
            </a:r>
            <a:r>
              <a:rPr lang="en-US" sz="2400" b="1" dirty="0" smtClean="0">
                <a:solidFill>
                  <a:schemeClr val="bg1"/>
                </a:solidFill>
                <a:effectLst>
                  <a:outerShdw blurRad="38100" dist="38100" dir="2700000" algn="tl">
                    <a:srgbClr val="000000">
                      <a:alpha val="43137"/>
                    </a:srgbClr>
                  </a:outerShdw>
                </a:effectLst>
              </a:rPr>
              <a:t>routes</a:t>
            </a:r>
          </a:p>
          <a:p>
            <a:pPr marL="0" indent="0">
              <a:buNone/>
            </a:pPr>
            <a:r>
              <a:rPr lang="en-US" sz="2400" b="1" u="sng" dirty="0" smtClean="0">
                <a:solidFill>
                  <a:schemeClr val="bg1"/>
                </a:solidFill>
                <a:effectLst>
                  <a:outerShdw blurRad="38100" dist="38100" dir="2700000" algn="tl">
                    <a:srgbClr val="000000">
                      <a:alpha val="43137"/>
                    </a:srgbClr>
                  </a:outerShdw>
                </a:effectLst>
              </a:rPr>
              <a:t>Conclusion</a:t>
            </a:r>
            <a:r>
              <a:rPr lang="en-US" sz="2400" b="1" u="sng" dirty="0">
                <a:solidFill>
                  <a:schemeClr val="bg1"/>
                </a:solidFill>
                <a:effectLst>
                  <a:outerShdw blurRad="38100" dist="38100" dir="2700000" algn="tl">
                    <a:srgbClr val="000000">
                      <a:alpha val="43137"/>
                    </a:srgbClr>
                  </a:outerShdw>
                </a:effectLst>
              </a:rPr>
              <a:t>: </a:t>
            </a:r>
            <a:endParaRPr lang="en-US" sz="2400" b="1" u="sng" dirty="0" smtClean="0">
              <a:solidFill>
                <a:schemeClr val="bg1"/>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S-PPO </a:t>
            </a:r>
            <a:r>
              <a:rPr lang="en-US" sz="2400" b="1" dirty="0">
                <a:solidFill>
                  <a:schemeClr val="bg1"/>
                </a:solidFill>
                <a:effectLst>
                  <a:outerShdw blurRad="38100" dist="38100" dir="2700000" algn="tl">
                    <a:srgbClr val="000000">
                      <a:alpha val="43137"/>
                    </a:srgbClr>
                  </a:outerShdw>
                </a:effectLst>
              </a:rPr>
              <a:t>is the optimal EMS for challenging mountain environments!</a:t>
            </a:r>
          </a:p>
        </p:txBody>
      </p:sp>
    </p:spTree>
    <p:extLst>
      <p:ext uri="{BB962C8B-B14F-4D97-AF65-F5344CB8AC3E}">
        <p14:creationId xmlns:p14="http://schemas.microsoft.com/office/powerpoint/2010/main" val="16916139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EXPERIMENT</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229600" cy="4997152"/>
          </a:xfrm>
        </p:spPr>
        <p:txBody>
          <a:bodyPr>
            <a:noAutofit/>
          </a:bodyPr>
          <a:lstStyle/>
          <a:p>
            <a:pPr marL="0" indent="0">
              <a:buNone/>
            </a:pPr>
            <a:r>
              <a:rPr lang="en-US" sz="2800" b="1" dirty="0">
                <a:solidFill>
                  <a:schemeClr val="bg1"/>
                </a:solidFill>
                <a:effectLst>
                  <a:outerShdw blurRad="38100" dist="38100" dir="2700000" algn="tl">
                    <a:srgbClr val="000000">
                      <a:alpha val="43137"/>
                    </a:srgbClr>
                  </a:outerShdw>
                </a:effectLst>
              </a:rPr>
              <a:t>For the purpose of </a:t>
            </a:r>
            <a:r>
              <a:rPr lang="en-US" sz="2800" b="1" dirty="0" smtClean="0">
                <a:solidFill>
                  <a:schemeClr val="bg1"/>
                </a:solidFill>
                <a:effectLst>
                  <a:outerShdw blurRad="38100" dist="38100" dir="2700000" algn="tl">
                    <a:srgbClr val="000000">
                      <a:alpha val="43137"/>
                    </a:srgbClr>
                  </a:outerShdw>
                </a:effectLst>
              </a:rPr>
              <a:t>my presentation</a:t>
            </a:r>
            <a:r>
              <a:rPr lang="en-US" sz="2800" b="1" dirty="0">
                <a:solidFill>
                  <a:schemeClr val="bg1"/>
                </a:solidFill>
                <a:effectLst>
                  <a:outerShdw blurRad="38100" dist="38100" dir="2700000" algn="tl">
                    <a:srgbClr val="000000">
                      <a:alpha val="43137"/>
                    </a:srgbClr>
                  </a:outerShdw>
                </a:effectLst>
              </a:rPr>
              <a:t> </a:t>
            </a:r>
            <a:r>
              <a:rPr lang="en-US" sz="2800" b="1" dirty="0" smtClean="0">
                <a:solidFill>
                  <a:schemeClr val="bg1"/>
                </a:solidFill>
                <a:effectLst>
                  <a:outerShdw blurRad="38100" dist="38100" dir="2700000" algn="tl">
                    <a:srgbClr val="000000">
                      <a:alpha val="43137"/>
                    </a:srgbClr>
                  </a:outerShdw>
                </a:effectLst>
              </a:rPr>
              <a:t>I create </a:t>
            </a:r>
            <a:r>
              <a:rPr lang="en-US" sz="2800" b="1" dirty="0">
                <a:solidFill>
                  <a:schemeClr val="bg1"/>
                </a:solidFill>
                <a:effectLst>
                  <a:outerShdw blurRad="38100" dist="38100" dir="2700000" algn="tl">
                    <a:srgbClr val="000000">
                      <a:alpha val="43137"/>
                    </a:srgbClr>
                  </a:outerShdw>
                </a:effectLst>
              </a:rPr>
              <a:t>from scratch a machine learning system that helps an EMS system recognize whether the combination of system states is good or bad</a:t>
            </a:r>
            <a:r>
              <a:rPr lang="en-US" sz="2800" b="1" dirty="0" smtClean="0">
                <a:solidFill>
                  <a:schemeClr val="bg1"/>
                </a:solidFill>
                <a:effectLst>
                  <a:outerShdw blurRad="38100" dist="38100" dir="2700000" algn="tl">
                    <a:srgbClr val="000000">
                      <a:alpha val="43137"/>
                    </a:srgbClr>
                  </a:outerShdw>
                </a:effectLst>
              </a:rPr>
              <a:t>.</a:t>
            </a:r>
          </a:p>
          <a:p>
            <a:pPr marL="0" indent="0">
              <a:buNone/>
            </a:pPr>
            <a:r>
              <a:rPr lang="en-US" sz="2800" b="1" dirty="0" smtClean="0">
                <a:solidFill>
                  <a:schemeClr val="bg1"/>
                </a:solidFill>
                <a:effectLst>
                  <a:outerShdw blurRad="38100" dist="38100" dir="2700000" algn="tl">
                    <a:srgbClr val="000000">
                      <a:alpha val="43137"/>
                    </a:srgbClr>
                  </a:outerShdw>
                </a:effectLst>
              </a:rPr>
              <a:t>The </a:t>
            </a:r>
            <a:r>
              <a:rPr lang="en-US" sz="2800" b="1" dirty="0">
                <a:solidFill>
                  <a:schemeClr val="bg1"/>
                </a:solidFill>
                <a:effectLst>
                  <a:outerShdw blurRad="38100" dist="38100" dir="2700000" algn="tl">
                    <a:srgbClr val="000000">
                      <a:alpha val="43137"/>
                    </a:srgbClr>
                  </a:outerShdw>
                </a:effectLst>
              </a:rPr>
              <a:t>programming language </a:t>
            </a:r>
            <a:r>
              <a:rPr lang="en-US" sz="2800" b="1" dirty="0" smtClean="0">
                <a:solidFill>
                  <a:schemeClr val="bg1"/>
                </a:solidFill>
                <a:effectLst>
                  <a:outerShdw blurRad="38100" dist="38100" dir="2700000" algn="tl">
                    <a:srgbClr val="000000">
                      <a:alpha val="43137"/>
                    </a:srgbClr>
                  </a:outerShdw>
                </a:effectLst>
              </a:rPr>
              <a:t>I </a:t>
            </a:r>
            <a:r>
              <a:rPr lang="en-US" sz="2800" b="1" dirty="0">
                <a:solidFill>
                  <a:schemeClr val="bg1"/>
                </a:solidFill>
                <a:effectLst>
                  <a:outerShdw blurRad="38100" dist="38100" dir="2700000" algn="tl">
                    <a:srgbClr val="000000">
                      <a:alpha val="43137"/>
                    </a:srgbClr>
                  </a:outerShdw>
                </a:effectLst>
              </a:rPr>
              <a:t>used to train </a:t>
            </a:r>
            <a:r>
              <a:rPr lang="en-US" sz="2800" b="1" dirty="0" smtClean="0">
                <a:solidFill>
                  <a:schemeClr val="bg1"/>
                </a:solidFill>
                <a:effectLst>
                  <a:outerShdw blurRad="38100" dist="38100" dir="2700000" algn="tl">
                    <a:srgbClr val="000000">
                      <a:alpha val="43137"/>
                    </a:srgbClr>
                  </a:outerShdw>
                </a:effectLst>
              </a:rPr>
              <a:t>my </a:t>
            </a:r>
            <a:r>
              <a:rPr lang="en-US" sz="2800" b="1" dirty="0">
                <a:solidFill>
                  <a:schemeClr val="bg1"/>
                </a:solidFill>
                <a:effectLst>
                  <a:outerShdw blurRad="38100" dist="38100" dir="2700000" algn="tl">
                    <a:srgbClr val="000000">
                      <a:alpha val="43137"/>
                    </a:srgbClr>
                  </a:outerShdw>
                </a:effectLst>
              </a:rPr>
              <a:t>models was Python</a:t>
            </a:r>
            <a:r>
              <a:rPr lang="en-US" sz="2800" b="1" dirty="0" smtClean="0">
                <a:solidFill>
                  <a:schemeClr val="bg1"/>
                </a:solidFill>
                <a:effectLst>
                  <a:outerShdw blurRad="38100" dist="38100" dir="2700000" algn="tl">
                    <a:srgbClr val="000000">
                      <a:alpha val="43137"/>
                    </a:srgbClr>
                  </a:outerShdw>
                </a:effectLst>
              </a:rPr>
              <a:t>.</a:t>
            </a:r>
          </a:p>
          <a:p>
            <a:pPr marL="0" indent="0">
              <a:buNone/>
            </a:pPr>
            <a:r>
              <a:rPr lang="en-US" sz="2800" b="1" dirty="0" smtClean="0">
                <a:solidFill>
                  <a:schemeClr val="bg1"/>
                </a:solidFill>
                <a:effectLst>
                  <a:outerShdw blurRad="38100" dist="38100" dir="2700000" algn="tl">
                    <a:srgbClr val="000000">
                      <a:alpha val="43137"/>
                    </a:srgbClr>
                  </a:outerShdw>
                </a:effectLst>
              </a:rPr>
              <a:t>The </a:t>
            </a:r>
            <a:r>
              <a:rPr lang="en-US" sz="2800" b="1" dirty="0">
                <a:solidFill>
                  <a:schemeClr val="bg1"/>
                </a:solidFill>
                <a:effectLst>
                  <a:outerShdw blurRad="38100" dist="38100" dir="2700000" algn="tl">
                    <a:srgbClr val="000000">
                      <a:alpha val="43137"/>
                    </a:srgbClr>
                  </a:outerShdw>
                </a:effectLst>
              </a:rPr>
              <a:t>models </a:t>
            </a:r>
            <a:r>
              <a:rPr lang="en-US" sz="2800" b="1" dirty="0" smtClean="0">
                <a:solidFill>
                  <a:schemeClr val="bg1"/>
                </a:solidFill>
                <a:effectLst>
                  <a:outerShdw blurRad="38100" dist="38100" dir="2700000" algn="tl">
                    <a:srgbClr val="000000">
                      <a:alpha val="43137"/>
                    </a:srgbClr>
                  </a:outerShdw>
                </a:effectLst>
              </a:rPr>
              <a:t>that I used were </a:t>
            </a:r>
            <a:r>
              <a:rPr lang="en-US" sz="2800" b="1" dirty="0">
                <a:solidFill>
                  <a:schemeClr val="bg1"/>
                </a:solidFill>
                <a:effectLst>
                  <a:outerShdw blurRad="38100" dist="38100" dir="2700000" algn="tl">
                    <a:srgbClr val="000000">
                      <a:alpha val="43137"/>
                    </a:srgbClr>
                  </a:outerShdw>
                </a:effectLst>
              </a:rPr>
              <a:t>not </a:t>
            </a:r>
            <a:r>
              <a:rPr lang="en-US" sz="2800" b="1" dirty="0" err="1" smtClean="0">
                <a:solidFill>
                  <a:schemeClr val="bg1"/>
                </a:solidFill>
                <a:effectLst>
                  <a:outerShdw blurRad="38100" dist="38100" dir="2700000" algn="tl">
                    <a:srgbClr val="000000">
                      <a:alpha val="43137"/>
                    </a:srgbClr>
                  </a:outerShdw>
                </a:effectLst>
              </a:rPr>
              <a:t>pretrained</a:t>
            </a:r>
            <a:r>
              <a:rPr lang="en-US" sz="2800" b="1" dirty="0" smtClean="0">
                <a:solidFill>
                  <a:schemeClr val="bg1"/>
                </a:solidFill>
                <a:effectLst>
                  <a:outerShdw blurRad="38100" dist="38100" dir="2700000" algn="tl">
                    <a:srgbClr val="000000">
                      <a:alpha val="43137"/>
                    </a:srgbClr>
                  </a:outerShdw>
                </a:effectLst>
              </a:rPr>
              <a:t>  </a:t>
            </a:r>
            <a:r>
              <a:rPr lang="en-US" sz="2800" b="1" dirty="0">
                <a:solidFill>
                  <a:schemeClr val="bg1"/>
                </a:solidFill>
                <a:effectLst>
                  <a:outerShdw blurRad="38100" dist="38100" dir="2700000" algn="tl">
                    <a:srgbClr val="000000">
                      <a:alpha val="43137"/>
                    </a:srgbClr>
                  </a:outerShdw>
                </a:effectLst>
              </a:rPr>
              <a:t>and all the results are not connected to reality and are simply for educational purposes.</a:t>
            </a:r>
            <a:endParaRPr lang="en-US"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895852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EXPERIMENT’s DATA CREATION</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7544" y="1484784"/>
            <a:ext cx="8229600" cy="4997152"/>
          </a:xfrm>
        </p:spPr>
        <p:txBody>
          <a:bodyPr>
            <a:noAutofit/>
          </a:bodyPr>
          <a:lstStyle/>
          <a:p>
            <a:pPr marL="0" indent="0">
              <a:buNone/>
            </a:pPr>
            <a:r>
              <a:rPr lang="en-US" sz="2000" b="1" dirty="0" smtClean="0">
                <a:solidFill>
                  <a:schemeClr val="bg1"/>
                </a:solidFill>
                <a:effectLst>
                  <a:outerShdw blurRad="38100" dist="38100" dir="2700000" algn="tl">
                    <a:srgbClr val="000000">
                      <a:alpha val="43137"/>
                    </a:srgbClr>
                  </a:outerShdw>
                </a:effectLst>
              </a:rPr>
              <a:t>I tried to create a small </a:t>
            </a:r>
            <a:r>
              <a:rPr lang="en-US" sz="2000" b="1" dirty="0" err="1" smtClean="0">
                <a:solidFill>
                  <a:schemeClr val="bg1"/>
                </a:solidFill>
                <a:effectLst>
                  <a:outerShdw blurRad="38100" dist="38100" dir="2700000" algn="tl">
                    <a:srgbClr val="000000">
                      <a:alpha val="43137"/>
                    </a:srgbClr>
                  </a:outerShdw>
                </a:effectLst>
              </a:rPr>
              <a:t>virual</a:t>
            </a:r>
            <a:r>
              <a:rPr lang="en-US" sz="2000" b="1" dirty="0" smtClean="0">
                <a:solidFill>
                  <a:schemeClr val="bg1"/>
                </a:solidFill>
                <a:effectLst>
                  <a:outerShdw blurRad="38100" dist="38100" dir="2700000" algn="tl">
                    <a:srgbClr val="000000">
                      <a:alpha val="43137"/>
                    </a:srgbClr>
                  </a:outerShdw>
                </a:effectLst>
              </a:rPr>
              <a:t> dataset with the help of </a:t>
            </a:r>
            <a:r>
              <a:rPr lang="en-US" sz="2000" b="1" dirty="0" err="1" smtClean="0">
                <a:solidFill>
                  <a:schemeClr val="bg1"/>
                </a:solidFill>
                <a:effectLst>
                  <a:outerShdw blurRad="38100" dist="38100" dir="2700000" algn="tl">
                    <a:srgbClr val="000000">
                      <a:alpha val="43137"/>
                    </a:srgbClr>
                  </a:outerShdw>
                </a:effectLst>
              </a:rPr>
              <a:t>ChatGPT</a:t>
            </a:r>
            <a:r>
              <a:rPr lang="en-US" sz="2000" b="1" dirty="0" smtClean="0">
                <a:solidFill>
                  <a:schemeClr val="bg1"/>
                </a:solidFill>
                <a:effectLst>
                  <a:outerShdw blurRad="38100" dist="38100" dir="2700000" algn="tl">
                    <a:srgbClr val="000000">
                      <a:alpha val="43137"/>
                    </a:srgbClr>
                  </a:outerShdw>
                </a:effectLst>
              </a:rPr>
              <a:t>.</a:t>
            </a:r>
          </a:p>
          <a:p>
            <a:pPr marL="0" indent="0">
              <a:buNone/>
            </a:pPr>
            <a:r>
              <a:rPr lang="en-US" sz="2000" b="1" dirty="0" smtClean="0">
                <a:solidFill>
                  <a:schemeClr val="bg1"/>
                </a:solidFill>
                <a:effectLst>
                  <a:outerShdw blurRad="38100" dist="38100" dir="2700000" algn="tl">
                    <a:srgbClr val="000000">
                      <a:alpha val="43137"/>
                    </a:srgbClr>
                  </a:outerShdw>
                </a:effectLst>
              </a:rPr>
              <a:t>First</a:t>
            </a:r>
            <a:r>
              <a:rPr lang="el-GR" sz="2000" b="1" dirty="0" smtClean="0">
                <a:solidFill>
                  <a:schemeClr val="bg1"/>
                </a:solidFill>
                <a:effectLst>
                  <a:outerShdw blurRad="38100" dist="38100" dir="2700000" algn="tl">
                    <a:srgbClr val="000000">
                      <a:alpha val="43137"/>
                    </a:srgbClr>
                  </a:outerShdw>
                </a:effectLst>
              </a:rPr>
              <a:t>,</a:t>
            </a:r>
            <a:r>
              <a:rPr lang="en-US" sz="2000" b="1" dirty="0" smtClean="0">
                <a:solidFill>
                  <a:schemeClr val="bg1"/>
                </a:solidFill>
                <a:effectLst>
                  <a:outerShdw blurRad="38100" dist="38100" dir="2700000" algn="tl">
                    <a:srgbClr val="000000">
                      <a:alpha val="43137"/>
                    </a:srgbClr>
                  </a:outerShdw>
                </a:effectLst>
              </a:rPr>
              <a:t> I explained to </a:t>
            </a:r>
            <a:r>
              <a:rPr lang="en-US" sz="2000" b="1" dirty="0" err="1" smtClean="0">
                <a:solidFill>
                  <a:schemeClr val="bg1"/>
                </a:solidFill>
                <a:effectLst>
                  <a:outerShdw blurRad="38100" dist="38100" dir="2700000" algn="tl">
                    <a:srgbClr val="000000">
                      <a:alpha val="43137"/>
                    </a:srgbClr>
                  </a:outerShdw>
                </a:effectLst>
              </a:rPr>
              <a:t>ChatGPT</a:t>
            </a:r>
            <a:r>
              <a:rPr lang="en-US" sz="2000" b="1" dirty="0" smtClean="0">
                <a:solidFill>
                  <a:schemeClr val="bg1"/>
                </a:solidFill>
                <a:effectLst>
                  <a:outerShdw blurRad="38100" dist="38100" dir="2700000" algn="tl">
                    <a:srgbClr val="000000">
                      <a:alpha val="43137"/>
                    </a:srgbClr>
                  </a:outerShdw>
                </a:effectLst>
              </a:rPr>
              <a:t> what I wanted to do and then I </a:t>
            </a:r>
            <a:r>
              <a:rPr lang="en-US" sz="2000" b="1" dirty="0">
                <a:solidFill>
                  <a:schemeClr val="bg1"/>
                </a:solidFill>
                <a:effectLst>
                  <a:outerShdw blurRad="38100" dist="38100" dir="2700000" algn="tl">
                    <a:srgbClr val="000000">
                      <a:alpha val="43137"/>
                    </a:srgbClr>
                  </a:outerShdw>
                </a:effectLst>
              </a:rPr>
              <a:t>provided </a:t>
            </a:r>
            <a:r>
              <a:rPr lang="en-US" sz="2000" b="1" dirty="0" err="1">
                <a:solidFill>
                  <a:schemeClr val="bg1"/>
                </a:solidFill>
                <a:effectLst>
                  <a:outerShdw blurRad="38100" dist="38100" dir="2700000" algn="tl">
                    <a:srgbClr val="000000">
                      <a:alpha val="43137"/>
                    </a:srgbClr>
                  </a:outerShdw>
                </a:effectLst>
              </a:rPr>
              <a:t>ChatGPT</a:t>
            </a:r>
            <a:r>
              <a:rPr lang="en-US" sz="2000" b="1" dirty="0">
                <a:solidFill>
                  <a:schemeClr val="bg1"/>
                </a:solidFill>
                <a:effectLst>
                  <a:outerShdw blurRad="38100" dist="38100" dir="2700000" algn="tl">
                    <a:srgbClr val="000000">
                      <a:alpha val="43137"/>
                    </a:srgbClr>
                  </a:outerShdw>
                </a:effectLst>
              </a:rPr>
              <a:t> with the column names I wanted </a:t>
            </a:r>
            <a:r>
              <a:rPr lang="en-US" sz="2000" b="1" dirty="0" smtClean="0">
                <a:solidFill>
                  <a:schemeClr val="bg1"/>
                </a:solidFill>
                <a:effectLst>
                  <a:outerShdw blurRad="38100" dist="38100" dir="2700000" algn="tl">
                    <a:srgbClr val="000000">
                      <a:alpha val="43137"/>
                    </a:srgbClr>
                  </a:outerShdw>
                </a:effectLst>
              </a:rPr>
              <a:t>and </a:t>
            </a:r>
            <a:r>
              <a:rPr lang="en-US" sz="2000" b="1" dirty="0">
                <a:solidFill>
                  <a:schemeClr val="bg1"/>
                </a:solidFill>
                <a:effectLst>
                  <a:outerShdw blurRad="38100" dist="38100" dir="2700000" algn="tl">
                    <a:srgbClr val="000000">
                      <a:alpha val="43137"/>
                    </a:srgbClr>
                  </a:outerShdw>
                </a:effectLst>
              </a:rPr>
              <a:t>it generated imaginary numbers to create a dataset representing </a:t>
            </a:r>
            <a:r>
              <a:rPr lang="en-US" sz="2000" b="1" dirty="0" smtClean="0">
                <a:solidFill>
                  <a:schemeClr val="bg1"/>
                </a:solidFill>
                <a:effectLst>
                  <a:outerShdw blurRad="38100" dist="38100" dir="2700000" algn="tl">
                    <a:srgbClr val="000000">
                      <a:alpha val="43137"/>
                    </a:srgbClr>
                  </a:outerShdw>
                </a:effectLst>
              </a:rPr>
              <a:t>virtual </a:t>
            </a:r>
            <a:r>
              <a:rPr lang="en-US" sz="2000" b="1" dirty="0">
                <a:solidFill>
                  <a:schemeClr val="bg1"/>
                </a:solidFill>
                <a:effectLst>
                  <a:outerShdw blurRad="38100" dist="38100" dir="2700000" algn="tl">
                    <a:srgbClr val="000000">
                      <a:alpha val="43137"/>
                    </a:srgbClr>
                  </a:outerShdw>
                </a:effectLst>
              </a:rPr>
              <a:t>states of an FCHEV system</a:t>
            </a:r>
            <a:r>
              <a:rPr lang="en-US" sz="2000" b="1" dirty="0" smtClean="0">
                <a:solidFill>
                  <a:schemeClr val="bg1"/>
                </a:solidFill>
                <a:effectLst>
                  <a:outerShdw blurRad="38100" dist="38100" dir="2700000" algn="tl">
                    <a:srgbClr val="000000">
                      <a:alpha val="43137"/>
                    </a:srgbClr>
                  </a:outerShdw>
                </a:effectLst>
              </a:rPr>
              <a:t>.</a:t>
            </a:r>
          </a:p>
          <a:p>
            <a:pPr marL="0" indent="0">
              <a:buNone/>
            </a:pPr>
            <a:r>
              <a:rPr lang="en-US" sz="2000" b="1" u="sng" dirty="0" smtClean="0">
                <a:solidFill>
                  <a:srgbClr val="92D050"/>
                </a:solidFill>
                <a:effectLst>
                  <a:outerShdw blurRad="38100" dist="38100" dir="2700000" algn="tl">
                    <a:srgbClr val="000000">
                      <a:alpha val="43137"/>
                    </a:srgbClr>
                  </a:outerShdw>
                </a:effectLst>
              </a:rPr>
              <a:t>The parts of the virtual dataset are:</a:t>
            </a:r>
          </a:p>
          <a:p>
            <a:r>
              <a:rPr lang="en-US" sz="2000" b="1" dirty="0">
                <a:solidFill>
                  <a:srgbClr val="FFFF00"/>
                </a:solidFill>
                <a:effectLst>
                  <a:outerShdw blurRad="38100" dist="38100" dir="2700000" algn="tl">
                    <a:srgbClr val="000000">
                      <a:alpha val="43137"/>
                    </a:srgbClr>
                  </a:outerShdw>
                </a:effectLst>
              </a:rPr>
              <a:t>Speed (km/h): </a:t>
            </a:r>
            <a:r>
              <a:rPr lang="en-US" sz="2000" b="1" dirty="0">
                <a:solidFill>
                  <a:schemeClr val="bg1"/>
                </a:solidFill>
                <a:effectLst>
                  <a:outerShdw blurRad="38100" dist="38100" dir="2700000" algn="tl">
                    <a:srgbClr val="000000">
                      <a:alpha val="43137"/>
                    </a:srgbClr>
                  </a:outerShdw>
                </a:effectLst>
              </a:rPr>
              <a:t>Vehicle speed affecting power demand</a:t>
            </a:r>
            <a:r>
              <a:rPr lang="en-US" sz="2000" b="1" dirty="0" smtClean="0">
                <a:solidFill>
                  <a:schemeClr val="bg1"/>
                </a:solidFill>
                <a:effectLst>
                  <a:outerShdw blurRad="38100" dist="38100" dir="2700000" algn="tl">
                    <a:srgbClr val="000000">
                      <a:alpha val="43137"/>
                    </a:srgbClr>
                  </a:outerShdw>
                </a:effectLst>
              </a:rPr>
              <a:t>.</a:t>
            </a:r>
          </a:p>
          <a:p>
            <a:r>
              <a:rPr lang="en-US" sz="2000" b="1" dirty="0" smtClean="0">
                <a:solidFill>
                  <a:srgbClr val="FFFF00"/>
                </a:solidFill>
                <a:effectLst>
                  <a:outerShdw blurRad="38100" dist="38100" dir="2700000" algn="tl">
                    <a:srgbClr val="000000">
                      <a:alpha val="43137"/>
                    </a:srgbClr>
                  </a:outerShdw>
                </a:effectLst>
              </a:rPr>
              <a:t>Weight </a:t>
            </a:r>
            <a:r>
              <a:rPr lang="en-US" sz="2000" b="1" dirty="0">
                <a:solidFill>
                  <a:srgbClr val="FFFF00"/>
                </a:solidFill>
                <a:effectLst>
                  <a:outerShdw blurRad="38100" dist="38100" dir="2700000" algn="tl">
                    <a:srgbClr val="000000">
                      <a:alpha val="43137"/>
                    </a:srgbClr>
                  </a:outerShdw>
                </a:effectLst>
              </a:rPr>
              <a:t>(kg): </a:t>
            </a:r>
            <a:r>
              <a:rPr lang="en-US" sz="2000" b="1" dirty="0">
                <a:solidFill>
                  <a:schemeClr val="bg1"/>
                </a:solidFill>
                <a:effectLst>
                  <a:outerShdw blurRad="38100" dist="38100" dir="2700000" algn="tl">
                    <a:srgbClr val="000000">
                      <a:alpha val="43137"/>
                    </a:srgbClr>
                  </a:outerShdw>
                </a:effectLst>
              </a:rPr>
              <a:t>Heavier load </a:t>
            </a:r>
            <a:r>
              <a:rPr lang="en-US" sz="2000" b="1" dirty="0" smtClean="0">
                <a:solidFill>
                  <a:schemeClr val="bg1"/>
                </a:solidFill>
                <a:effectLst>
                  <a:outerShdw blurRad="38100" dist="38100" dir="2700000" algn="tl">
                    <a:srgbClr val="000000">
                      <a:alpha val="43137"/>
                    </a:srgbClr>
                  </a:outerShdw>
                </a:effectLst>
              </a:rPr>
              <a:t> =&gt; </a:t>
            </a:r>
            <a:r>
              <a:rPr lang="en-US" sz="2000" b="1" dirty="0">
                <a:solidFill>
                  <a:schemeClr val="bg1"/>
                </a:solidFill>
                <a:effectLst>
                  <a:outerShdw blurRad="38100" dist="38100" dir="2700000" algn="tl">
                    <a:srgbClr val="000000">
                      <a:alpha val="43137"/>
                    </a:srgbClr>
                  </a:outerShdw>
                </a:effectLst>
              </a:rPr>
              <a:t>higher energy needs</a:t>
            </a:r>
            <a:r>
              <a:rPr lang="en-US" sz="2000" b="1" dirty="0" smtClean="0">
                <a:solidFill>
                  <a:schemeClr val="bg1"/>
                </a:solidFill>
                <a:effectLst>
                  <a:outerShdw blurRad="38100" dist="38100" dir="2700000" algn="tl">
                    <a:srgbClr val="000000">
                      <a:alpha val="43137"/>
                    </a:srgbClr>
                  </a:outerShdw>
                </a:effectLst>
              </a:rPr>
              <a:t>.</a:t>
            </a:r>
          </a:p>
          <a:p>
            <a:r>
              <a:rPr lang="en-US" sz="2000" b="1" dirty="0" smtClean="0">
                <a:solidFill>
                  <a:srgbClr val="FFFF00"/>
                </a:solidFill>
                <a:effectLst>
                  <a:outerShdw blurRad="38100" dist="38100" dir="2700000" algn="tl">
                    <a:srgbClr val="000000">
                      <a:alpha val="43137"/>
                    </a:srgbClr>
                  </a:outerShdw>
                </a:effectLst>
              </a:rPr>
              <a:t>Temperature </a:t>
            </a:r>
            <a:r>
              <a:rPr lang="en-US" sz="2000" b="1" dirty="0">
                <a:solidFill>
                  <a:srgbClr val="FFFF00"/>
                </a:solidFill>
                <a:effectLst>
                  <a:outerShdw blurRad="38100" dist="38100" dir="2700000" algn="tl">
                    <a:srgbClr val="000000">
                      <a:alpha val="43137"/>
                    </a:srgbClr>
                  </a:outerShdw>
                </a:effectLst>
              </a:rPr>
              <a:t>(°C): </a:t>
            </a:r>
            <a:r>
              <a:rPr lang="en-US" sz="2000" b="1" dirty="0">
                <a:solidFill>
                  <a:schemeClr val="bg1"/>
                </a:solidFill>
                <a:effectLst>
                  <a:outerShdw blurRad="38100" dist="38100" dir="2700000" algn="tl">
                    <a:srgbClr val="000000">
                      <a:alpha val="43137"/>
                    </a:srgbClr>
                  </a:outerShdw>
                </a:effectLst>
              </a:rPr>
              <a:t>Affects </a:t>
            </a:r>
            <a:r>
              <a:rPr lang="en-US" sz="2000" b="1" dirty="0" smtClean="0">
                <a:solidFill>
                  <a:schemeClr val="bg1"/>
                </a:solidFill>
                <a:effectLst>
                  <a:outerShdw blurRad="38100" dist="38100" dir="2700000" algn="tl">
                    <a:srgbClr val="000000">
                      <a:alpha val="43137"/>
                    </a:srgbClr>
                  </a:outerShdw>
                </a:effectLst>
              </a:rPr>
              <a:t>Fuel Cells </a:t>
            </a:r>
            <a:r>
              <a:rPr lang="en-US" sz="2000" b="1" dirty="0">
                <a:solidFill>
                  <a:schemeClr val="bg1"/>
                </a:solidFill>
                <a:effectLst>
                  <a:outerShdw blurRad="38100" dist="38100" dir="2700000" algn="tl">
                    <a:srgbClr val="000000">
                      <a:alpha val="43137"/>
                    </a:srgbClr>
                  </a:outerShdw>
                </a:effectLst>
              </a:rPr>
              <a:t>&amp; battery efficiency</a:t>
            </a:r>
            <a:r>
              <a:rPr lang="en-US" sz="2000" b="1" dirty="0" smtClean="0">
                <a:solidFill>
                  <a:schemeClr val="bg1"/>
                </a:solidFill>
                <a:effectLst>
                  <a:outerShdw blurRad="38100" dist="38100" dir="2700000" algn="tl">
                    <a:srgbClr val="000000">
                      <a:alpha val="43137"/>
                    </a:srgbClr>
                  </a:outerShdw>
                </a:effectLst>
              </a:rPr>
              <a:t>.</a:t>
            </a:r>
          </a:p>
          <a:p>
            <a:r>
              <a:rPr lang="en-US" sz="2000" b="1" dirty="0" smtClean="0">
                <a:solidFill>
                  <a:srgbClr val="FFFF00"/>
                </a:solidFill>
                <a:effectLst>
                  <a:outerShdw blurRad="38100" dist="38100" dir="2700000" algn="tl">
                    <a:srgbClr val="000000">
                      <a:alpha val="43137"/>
                    </a:srgbClr>
                  </a:outerShdw>
                </a:effectLst>
              </a:rPr>
              <a:t>Road </a:t>
            </a:r>
            <a:r>
              <a:rPr lang="en-US" sz="2000" b="1" dirty="0">
                <a:solidFill>
                  <a:srgbClr val="FFFF00"/>
                </a:solidFill>
                <a:effectLst>
                  <a:outerShdw blurRad="38100" dist="38100" dir="2700000" algn="tl">
                    <a:srgbClr val="000000">
                      <a:alpha val="43137"/>
                    </a:srgbClr>
                  </a:outerShdw>
                </a:effectLst>
              </a:rPr>
              <a:t>Inclination (%): </a:t>
            </a:r>
            <a:r>
              <a:rPr lang="en-US" sz="2000" b="1" dirty="0">
                <a:solidFill>
                  <a:schemeClr val="bg1"/>
                </a:solidFill>
                <a:effectLst>
                  <a:outerShdw blurRad="38100" dist="38100" dir="2700000" algn="tl">
                    <a:srgbClr val="000000">
                      <a:alpha val="43137"/>
                    </a:srgbClr>
                  </a:outerShdw>
                </a:effectLst>
              </a:rPr>
              <a:t>Slopes impact power and regenerative braking</a:t>
            </a:r>
            <a:r>
              <a:rPr lang="en-US" sz="2000" b="1" dirty="0" smtClean="0">
                <a:solidFill>
                  <a:schemeClr val="bg1"/>
                </a:solidFill>
                <a:effectLst>
                  <a:outerShdw blurRad="38100" dist="38100" dir="2700000" algn="tl">
                    <a:srgbClr val="000000">
                      <a:alpha val="43137"/>
                    </a:srgbClr>
                  </a:outerShdw>
                </a:effectLst>
              </a:rPr>
              <a:t>.</a:t>
            </a:r>
          </a:p>
          <a:p>
            <a:r>
              <a:rPr lang="en-US" sz="2000" b="1" dirty="0" smtClean="0">
                <a:solidFill>
                  <a:srgbClr val="FFFF00"/>
                </a:solidFill>
                <a:effectLst>
                  <a:outerShdw blurRad="38100" dist="38100" dir="2700000" algn="tl">
                    <a:srgbClr val="000000">
                      <a:alpha val="43137"/>
                    </a:srgbClr>
                  </a:outerShdw>
                </a:effectLst>
              </a:rPr>
              <a:t>Hydrogen </a:t>
            </a:r>
            <a:r>
              <a:rPr lang="en-US" sz="2000" b="1" dirty="0">
                <a:solidFill>
                  <a:srgbClr val="FFFF00"/>
                </a:solidFill>
                <a:effectLst>
                  <a:outerShdw blurRad="38100" dist="38100" dir="2700000" algn="tl">
                    <a:srgbClr val="000000">
                      <a:alpha val="43137"/>
                    </a:srgbClr>
                  </a:outerShdw>
                </a:effectLst>
              </a:rPr>
              <a:t>Consumption (kg/100km): </a:t>
            </a:r>
            <a:r>
              <a:rPr lang="en-US" sz="2000" b="1" dirty="0">
                <a:solidFill>
                  <a:schemeClr val="bg1"/>
                </a:solidFill>
                <a:effectLst>
                  <a:outerShdw blurRad="38100" dist="38100" dir="2700000" algn="tl">
                    <a:srgbClr val="000000">
                      <a:alpha val="43137"/>
                    </a:srgbClr>
                  </a:outerShdw>
                </a:effectLst>
              </a:rPr>
              <a:t>Key fuel economy indicator</a:t>
            </a:r>
            <a:r>
              <a:rPr lang="en-US" sz="2000" b="1" dirty="0" smtClean="0">
                <a:solidFill>
                  <a:schemeClr val="bg1"/>
                </a:solidFill>
                <a:effectLst>
                  <a:outerShdw blurRad="38100" dist="38100" dir="2700000" algn="tl">
                    <a:srgbClr val="000000">
                      <a:alpha val="43137"/>
                    </a:srgbClr>
                  </a:outerShdw>
                </a:effectLst>
              </a:rPr>
              <a:t>.</a:t>
            </a:r>
          </a:p>
          <a:p>
            <a:r>
              <a:rPr lang="en-US" sz="2000" b="1" dirty="0" smtClean="0">
                <a:solidFill>
                  <a:srgbClr val="FFFF00"/>
                </a:solidFill>
                <a:effectLst>
                  <a:outerShdw blurRad="38100" dist="38100" dir="2700000" algn="tl">
                    <a:srgbClr val="000000">
                      <a:alpha val="43137"/>
                    </a:srgbClr>
                  </a:outerShdw>
                </a:effectLst>
              </a:rPr>
              <a:t>State </a:t>
            </a:r>
            <a:r>
              <a:rPr lang="en-US" sz="2000" b="1" dirty="0">
                <a:solidFill>
                  <a:srgbClr val="FFFF00"/>
                </a:solidFill>
                <a:effectLst>
                  <a:outerShdw blurRad="38100" dist="38100" dir="2700000" algn="tl">
                    <a:srgbClr val="000000">
                      <a:alpha val="43137"/>
                    </a:srgbClr>
                  </a:outerShdw>
                </a:effectLst>
              </a:rPr>
              <a:t>of Charge (SOC) (%): </a:t>
            </a:r>
            <a:r>
              <a:rPr lang="en-US" sz="2000" b="1" dirty="0">
                <a:solidFill>
                  <a:schemeClr val="bg1"/>
                </a:solidFill>
                <a:effectLst>
                  <a:outerShdw blurRad="38100" dist="38100" dir="2700000" algn="tl">
                    <a:srgbClr val="000000">
                      <a:alpha val="43137"/>
                    </a:srgbClr>
                  </a:outerShdw>
                </a:effectLst>
              </a:rPr>
              <a:t>Battery health &amp; readiness</a:t>
            </a:r>
            <a:r>
              <a:rPr lang="en-US" sz="2000" b="1" dirty="0" smtClean="0">
                <a:solidFill>
                  <a:schemeClr val="bg1"/>
                </a:solidFill>
                <a:effectLst>
                  <a:outerShdw blurRad="38100" dist="38100" dir="2700000" algn="tl">
                    <a:srgbClr val="000000">
                      <a:alpha val="43137"/>
                    </a:srgbClr>
                  </a:outerShdw>
                </a:effectLst>
              </a:rPr>
              <a:t>.</a:t>
            </a:r>
          </a:p>
          <a:p>
            <a:r>
              <a:rPr lang="en-US" sz="2000" b="1" dirty="0" smtClean="0">
                <a:solidFill>
                  <a:srgbClr val="FFFF00"/>
                </a:solidFill>
                <a:effectLst>
                  <a:outerShdw blurRad="38100" dist="38100" dir="2700000" algn="tl">
                    <a:srgbClr val="000000">
                      <a:alpha val="43137"/>
                    </a:srgbClr>
                  </a:outerShdw>
                </a:effectLst>
              </a:rPr>
              <a:t>Battery </a:t>
            </a:r>
            <a:r>
              <a:rPr lang="en-US" sz="2000" b="1" dirty="0">
                <a:solidFill>
                  <a:srgbClr val="FFFF00"/>
                </a:solidFill>
                <a:effectLst>
                  <a:outerShdw blurRad="38100" dist="38100" dir="2700000" algn="tl">
                    <a:srgbClr val="000000">
                      <a:alpha val="43137"/>
                    </a:srgbClr>
                  </a:outerShdw>
                </a:effectLst>
              </a:rPr>
              <a:t>Power (kW): </a:t>
            </a:r>
            <a:r>
              <a:rPr lang="en-US" sz="2000" b="1" dirty="0">
                <a:solidFill>
                  <a:schemeClr val="bg1"/>
                </a:solidFill>
                <a:effectLst>
                  <a:outerShdw blurRad="38100" dist="38100" dir="2700000" algn="tl">
                    <a:srgbClr val="000000">
                      <a:alpha val="43137"/>
                    </a:srgbClr>
                  </a:outerShdw>
                </a:effectLst>
              </a:rPr>
              <a:t>Energy flow direction (assist or recharge</a:t>
            </a:r>
            <a:r>
              <a:rPr lang="en-US" sz="2000" b="1" dirty="0" smtClean="0">
                <a:solidFill>
                  <a:schemeClr val="bg1"/>
                </a:solidFill>
                <a:effectLst>
                  <a:outerShdw blurRad="38100" dist="38100" dir="2700000" algn="tl">
                    <a:srgbClr val="000000">
                      <a:alpha val="43137"/>
                    </a:srgbClr>
                  </a:outerShdw>
                </a:effectLst>
              </a:rPr>
              <a:t>).</a:t>
            </a:r>
          </a:p>
          <a:p>
            <a:r>
              <a:rPr lang="en-US" sz="2000" b="1" dirty="0" smtClean="0">
                <a:solidFill>
                  <a:srgbClr val="FFFF00"/>
                </a:solidFill>
                <a:effectLst>
                  <a:outerShdw blurRad="38100" dist="38100" dir="2700000" algn="tl">
                    <a:srgbClr val="000000">
                      <a:alpha val="43137"/>
                    </a:srgbClr>
                  </a:outerShdw>
                </a:effectLst>
              </a:rPr>
              <a:t>Battery </a:t>
            </a:r>
            <a:r>
              <a:rPr lang="en-US" sz="2000" b="1" dirty="0">
                <a:solidFill>
                  <a:srgbClr val="FFFF00"/>
                </a:solidFill>
                <a:effectLst>
                  <a:outerShdw blurRad="38100" dist="38100" dir="2700000" algn="tl">
                    <a:srgbClr val="000000">
                      <a:alpha val="43137"/>
                    </a:srgbClr>
                  </a:outerShdw>
                </a:effectLst>
              </a:rPr>
              <a:t>Temp (°C): </a:t>
            </a:r>
            <a:r>
              <a:rPr lang="en-US" sz="2000" b="1" dirty="0">
                <a:solidFill>
                  <a:schemeClr val="bg1"/>
                </a:solidFill>
                <a:effectLst>
                  <a:outerShdw blurRad="38100" dist="38100" dir="2700000" algn="tl">
                    <a:srgbClr val="000000">
                      <a:alpha val="43137"/>
                    </a:srgbClr>
                  </a:outerShdw>
                </a:effectLst>
              </a:rPr>
              <a:t>Battery safety &amp; performance.</a:t>
            </a:r>
            <a:endParaRPr lang="en-US"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300450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EXPERIMENT’s DATA CREATION</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8229600" cy="4997152"/>
          </a:xfrm>
        </p:spPr>
        <p:txBody>
          <a:bodyPr>
            <a:noAutofit/>
          </a:bodyPr>
          <a:lstStyle/>
          <a:p>
            <a:pPr marL="0" indent="0">
              <a:buNone/>
            </a:pPr>
            <a:r>
              <a:rPr lang="en-US" sz="2800" b="1" dirty="0" smtClean="0">
                <a:solidFill>
                  <a:schemeClr val="bg1"/>
                </a:solidFill>
                <a:effectLst>
                  <a:outerShdw blurRad="38100" dist="38100" dir="2700000" algn="tl">
                    <a:srgbClr val="000000">
                      <a:alpha val="43137"/>
                    </a:srgbClr>
                  </a:outerShdw>
                </a:effectLst>
              </a:rPr>
              <a:t>The most important thing in a dataset is the TARGET</a:t>
            </a:r>
            <a:r>
              <a:rPr lang="el-GR" sz="2800" b="1" dirty="0" smtClean="0">
                <a:solidFill>
                  <a:schemeClr val="bg1"/>
                </a:solidFill>
                <a:effectLst>
                  <a:outerShdw blurRad="38100" dist="38100" dir="2700000" algn="tl">
                    <a:srgbClr val="000000">
                      <a:alpha val="43137"/>
                    </a:srgbClr>
                  </a:outerShdw>
                </a:effectLst>
              </a:rPr>
              <a:t>.</a:t>
            </a:r>
          </a:p>
          <a:p>
            <a:pPr marL="0" indent="0">
              <a:buNone/>
            </a:pPr>
            <a:endParaRPr lang="en-US" sz="2800" b="1" dirty="0" smtClean="0">
              <a:solidFill>
                <a:schemeClr val="bg1"/>
              </a:solidFill>
              <a:effectLst>
                <a:outerShdw blurRad="38100" dist="38100" dir="2700000" algn="tl">
                  <a:srgbClr val="000000">
                    <a:alpha val="43137"/>
                  </a:srgbClr>
                </a:outerShdw>
              </a:effectLst>
            </a:endParaRPr>
          </a:p>
          <a:p>
            <a:pPr marL="0" indent="0">
              <a:buNone/>
            </a:pPr>
            <a:r>
              <a:rPr lang="en-US" sz="2800" b="1" u="sng" dirty="0" smtClean="0">
                <a:solidFill>
                  <a:schemeClr val="bg1"/>
                </a:solidFill>
                <a:effectLst>
                  <a:outerShdw blurRad="38100" dist="38100" dir="2700000" algn="tl">
                    <a:srgbClr val="000000">
                      <a:alpha val="43137"/>
                    </a:srgbClr>
                  </a:outerShdw>
                </a:effectLst>
              </a:rPr>
              <a:t>The Target Column Indicates the </a:t>
            </a:r>
            <a:r>
              <a:rPr lang="en-US" sz="2800" b="1" u="sng" dirty="0">
                <a:solidFill>
                  <a:schemeClr val="bg1"/>
                </a:solidFill>
                <a:effectLst>
                  <a:outerShdw blurRad="38100" dist="38100" dir="2700000" algn="tl">
                    <a:srgbClr val="000000">
                      <a:alpha val="43137"/>
                    </a:srgbClr>
                  </a:outerShdw>
                </a:effectLst>
              </a:rPr>
              <a:t>system state:</a:t>
            </a:r>
            <a:r>
              <a:rPr lang="en-US" sz="2800" b="1" dirty="0">
                <a:solidFill>
                  <a:schemeClr val="bg1"/>
                </a:solidFill>
                <a:effectLst>
                  <a:outerShdw blurRad="38100" dist="38100" dir="2700000" algn="tl">
                    <a:srgbClr val="000000">
                      <a:alpha val="43137"/>
                    </a:srgbClr>
                  </a:outerShdw>
                </a:effectLst>
              </a:rPr>
              <a:t> </a:t>
            </a:r>
          </a:p>
          <a:p>
            <a:pPr marL="0" indent="0">
              <a:buNone/>
            </a:pPr>
            <a:r>
              <a:rPr lang="en-US" sz="2800" b="1" dirty="0" smtClean="0">
                <a:solidFill>
                  <a:srgbClr val="92D050"/>
                </a:solidFill>
                <a:effectLst>
                  <a:outerShdw blurRad="38100" dist="38100" dir="2700000" algn="tl">
                    <a:srgbClr val="000000">
                      <a:alpha val="43137"/>
                    </a:srgbClr>
                  </a:outerShdw>
                </a:effectLst>
              </a:rPr>
              <a:t>0 = as a </a:t>
            </a:r>
            <a:r>
              <a:rPr lang="en-US" sz="2800" b="1" dirty="0">
                <a:solidFill>
                  <a:srgbClr val="92D050"/>
                </a:solidFill>
                <a:effectLst>
                  <a:outerShdw blurRad="38100" dist="38100" dir="2700000" algn="tl">
                    <a:srgbClr val="000000">
                      <a:alpha val="43137"/>
                    </a:srgbClr>
                  </a:outerShdw>
                </a:effectLst>
              </a:rPr>
              <a:t>Good condition</a:t>
            </a:r>
            <a:r>
              <a:rPr lang="en-US" sz="2800" b="1" dirty="0">
                <a:solidFill>
                  <a:schemeClr val="bg1"/>
                </a:solidFill>
                <a:effectLst>
                  <a:outerShdw blurRad="38100" dist="38100" dir="2700000" algn="tl">
                    <a:srgbClr val="000000">
                      <a:alpha val="43137"/>
                    </a:srgbClr>
                  </a:outerShdw>
                </a:effectLst>
              </a:rPr>
              <a:t> </a:t>
            </a:r>
          </a:p>
          <a:p>
            <a:pPr marL="0" indent="0">
              <a:buNone/>
            </a:pPr>
            <a:r>
              <a:rPr lang="en-US" sz="2800" b="1" dirty="0" smtClean="0">
                <a:solidFill>
                  <a:srgbClr val="FF0000"/>
                </a:solidFill>
                <a:effectLst>
                  <a:outerShdw blurRad="38100" dist="38100" dir="2700000" algn="tl">
                    <a:srgbClr val="000000">
                      <a:alpha val="43137"/>
                    </a:srgbClr>
                  </a:outerShdw>
                </a:effectLst>
              </a:rPr>
              <a:t>1 </a:t>
            </a:r>
            <a:r>
              <a:rPr lang="en-US" sz="2800" b="1" dirty="0">
                <a:solidFill>
                  <a:srgbClr val="FF0000"/>
                </a:solidFill>
                <a:effectLst>
                  <a:outerShdw blurRad="38100" dist="38100" dir="2700000" algn="tl">
                    <a:srgbClr val="000000">
                      <a:alpha val="43137"/>
                    </a:srgbClr>
                  </a:outerShdw>
                </a:effectLst>
              </a:rPr>
              <a:t>= </a:t>
            </a:r>
            <a:r>
              <a:rPr lang="en-US" sz="2800" b="1" dirty="0" smtClean="0">
                <a:solidFill>
                  <a:srgbClr val="FF0000"/>
                </a:solidFill>
                <a:effectLst>
                  <a:outerShdw blurRad="38100" dist="38100" dir="2700000" algn="tl">
                    <a:srgbClr val="000000">
                      <a:alpha val="43137"/>
                    </a:srgbClr>
                  </a:outerShdw>
                </a:effectLst>
              </a:rPr>
              <a:t>as a Bad condition</a:t>
            </a:r>
          </a:p>
          <a:p>
            <a:pPr marL="0" indent="0">
              <a:buNone/>
            </a:pPr>
            <a:r>
              <a:rPr lang="en-US" sz="2800" b="1" dirty="0" smtClean="0">
                <a:solidFill>
                  <a:schemeClr val="bg1"/>
                </a:solidFill>
                <a:effectLst>
                  <a:outerShdw blurRad="38100" dist="38100" dir="2700000" algn="tl">
                    <a:srgbClr val="000000">
                      <a:alpha val="43137"/>
                    </a:srgbClr>
                  </a:outerShdw>
                </a:effectLst>
              </a:rPr>
              <a:t>Serves </a:t>
            </a:r>
            <a:r>
              <a:rPr lang="en-US" sz="2800" b="1" dirty="0">
                <a:solidFill>
                  <a:schemeClr val="bg1"/>
                </a:solidFill>
                <a:effectLst>
                  <a:outerShdw blurRad="38100" dist="38100" dir="2700000" algn="tl">
                    <a:srgbClr val="000000">
                      <a:alpha val="43137"/>
                    </a:srgbClr>
                  </a:outerShdw>
                </a:effectLst>
              </a:rPr>
              <a:t>as the output label for classification </a:t>
            </a:r>
            <a:r>
              <a:rPr lang="en-US" sz="2800" b="1" dirty="0" smtClean="0">
                <a:solidFill>
                  <a:schemeClr val="bg1"/>
                </a:solidFill>
                <a:effectLst>
                  <a:outerShdw blurRad="38100" dist="38100" dir="2700000" algn="tl">
                    <a:srgbClr val="000000">
                      <a:alpha val="43137"/>
                    </a:srgbClr>
                  </a:outerShdw>
                </a:effectLst>
              </a:rPr>
              <a:t>models.</a:t>
            </a:r>
          </a:p>
          <a:p>
            <a:pPr marL="0" indent="0">
              <a:buNone/>
            </a:pPr>
            <a:r>
              <a:rPr lang="en-US" sz="2800" b="1" dirty="0" smtClean="0">
                <a:solidFill>
                  <a:schemeClr val="bg1"/>
                </a:solidFill>
                <a:effectLst>
                  <a:outerShdw blurRad="38100" dist="38100" dir="2700000" algn="tl">
                    <a:srgbClr val="000000">
                      <a:alpha val="43137"/>
                    </a:srgbClr>
                  </a:outerShdw>
                </a:effectLst>
              </a:rPr>
              <a:t>Trains </a:t>
            </a:r>
            <a:r>
              <a:rPr lang="en-US" sz="2800" b="1" dirty="0">
                <a:solidFill>
                  <a:schemeClr val="bg1"/>
                </a:solidFill>
                <a:effectLst>
                  <a:outerShdw blurRad="38100" dist="38100" dir="2700000" algn="tl">
                    <a:srgbClr val="000000">
                      <a:alpha val="43137"/>
                    </a:srgbClr>
                  </a:outerShdw>
                </a:effectLst>
              </a:rPr>
              <a:t>the </a:t>
            </a:r>
            <a:r>
              <a:rPr lang="en-US" sz="2800" b="1" dirty="0" smtClean="0">
                <a:solidFill>
                  <a:schemeClr val="bg1"/>
                </a:solidFill>
                <a:effectLst>
                  <a:outerShdw blurRad="38100" dist="38100" dir="2700000" algn="tl">
                    <a:srgbClr val="000000">
                      <a:alpha val="43137"/>
                    </a:srgbClr>
                  </a:outerShdw>
                </a:effectLst>
              </a:rPr>
              <a:t>models </a:t>
            </a:r>
            <a:r>
              <a:rPr lang="en-US" sz="2800" b="1" dirty="0">
                <a:solidFill>
                  <a:schemeClr val="bg1"/>
                </a:solidFill>
                <a:effectLst>
                  <a:outerShdw blurRad="38100" dist="38100" dir="2700000" algn="tl">
                    <a:srgbClr val="000000">
                      <a:alpha val="43137"/>
                    </a:srgbClr>
                  </a:outerShdw>
                </a:effectLst>
              </a:rPr>
              <a:t>to recognize whether the combination of features describes a good or bad state of the FCHEV system.</a:t>
            </a:r>
          </a:p>
        </p:txBody>
      </p:sp>
    </p:spTree>
    <p:extLst>
      <p:ext uri="{BB962C8B-B14F-4D97-AF65-F5344CB8AC3E}">
        <p14:creationId xmlns:p14="http://schemas.microsoft.com/office/powerpoint/2010/main" val="33556056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EXPERIMENT’s DATA CREATION</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268760"/>
            <a:ext cx="8229600" cy="5328592"/>
          </a:xfrm>
        </p:spPr>
        <p:txBody>
          <a:bodyPr>
            <a:noAutofit/>
          </a:bodyPr>
          <a:lstStyle/>
          <a:p>
            <a:pPr marL="0" indent="0">
              <a:buNone/>
            </a:pPr>
            <a:r>
              <a:rPr lang="en-US" sz="2400" b="1" dirty="0" smtClean="0">
                <a:solidFill>
                  <a:schemeClr val="bg1"/>
                </a:solidFill>
                <a:effectLst>
                  <a:outerShdw blurRad="38100" dist="38100" dir="2700000" algn="tl">
                    <a:srgbClr val="000000">
                      <a:alpha val="43137"/>
                    </a:srgbClr>
                  </a:outerShdw>
                </a:effectLst>
              </a:rPr>
              <a:t>Here is a sample of the dataset that I created with the help of </a:t>
            </a:r>
            <a:r>
              <a:rPr lang="en-US" sz="2400" b="1" dirty="0" err="1" smtClean="0">
                <a:solidFill>
                  <a:schemeClr val="bg1"/>
                </a:solidFill>
                <a:effectLst>
                  <a:outerShdw blurRad="38100" dist="38100" dir="2700000" algn="tl">
                    <a:srgbClr val="000000">
                      <a:alpha val="43137"/>
                    </a:srgbClr>
                  </a:outerShdw>
                </a:effectLst>
              </a:rPr>
              <a:t>ChatGPT</a:t>
            </a:r>
            <a:r>
              <a:rPr lang="en-US" sz="2400" b="1" dirty="0" smtClean="0">
                <a:solidFill>
                  <a:schemeClr val="bg1"/>
                </a:solidFill>
                <a:effectLst>
                  <a:outerShdw blurRad="38100" dist="38100" dir="2700000" algn="tl">
                    <a:srgbClr val="000000">
                      <a:alpha val="43137"/>
                    </a:srgbClr>
                  </a:outerShdw>
                </a:effectLst>
              </a:rPr>
              <a:t>:</a:t>
            </a:r>
          </a:p>
        </p:txBody>
      </p:sp>
      <p:pic>
        <p:nvPicPr>
          <p:cNvPr id="317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32" t="2486" b="60566"/>
          <a:stretch/>
        </p:blipFill>
        <p:spPr bwMode="auto">
          <a:xfrm>
            <a:off x="611560" y="2132856"/>
            <a:ext cx="7920880"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08195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solidFill>
                  <a:prstClr val="white"/>
                </a:solidFill>
              </a:rPr>
              <a:t>Example of a Fuel Cell Electric Vehicle (FCEV) Anatomy</a:t>
            </a:r>
            <a:endParaRPr lang="en-US" dirty="0">
              <a:solidFill>
                <a:schemeClr val="bg1"/>
              </a:solidFill>
            </a:endParaRPr>
          </a:p>
        </p:txBody>
      </p:sp>
      <p:sp>
        <p:nvSpPr>
          <p:cNvPr id="3" name="Content Placeholder 2"/>
          <p:cNvSpPr>
            <a:spLocks noGrp="1"/>
          </p:cNvSpPr>
          <p:nvPr>
            <p:ph idx="1"/>
          </p:nvPr>
        </p:nvSpPr>
        <p:spPr>
          <a:xfrm>
            <a:off x="457200" y="1484784"/>
            <a:ext cx="8229600" cy="5184576"/>
          </a:xfrm>
        </p:spPr>
        <p:txBody>
          <a:bodyPr>
            <a:noAutofit/>
          </a:bodyPr>
          <a:lstStyle/>
          <a:p>
            <a:pPr marL="0" indent="0">
              <a:buNone/>
            </a:pPr>
            <a:r>
              <a:rPr lang="el-GR" sz="2000" b="1" dirty="0" smtClean="0">
                <a:solidFill>
                  <a:schemeClr val="bg1"/>
                </a:solidFill>
                <a:effectLst>
                  <a:outerShdw blurRad="38100" dist="38100" dir="2700000" algn="tl">
                    <a:srgbClr val="000000">
                      <a:alpha val="43137"/>
                    </a:srgbClr>
                  </a:outerShdw>
                </a:effectLst>
              </a:rPr>
              <a:t>1)</a:t>
            </a:r>
            <a:r>
              <a:rPr lang="en-US" sz="2000" b="1" dirty="0" smtClean="0">
                <a:solidFill>
                  <a:schemeClr val="bg1"/>
                </a:solidFill>
                <a:effectLst>
                  <a:outerShdw blurRad="38100" dist="38100" dir="2700000" algn="tl">
                    <a:srgbClr val="000000">
                      <a:alpha val="43137"/>
                    </a:srgbClr>
                  </a:outerShdw>
                </a:effectLst>
              </a:rPr>
              <a:t> </a:t>
            </a:r>
            <a:r>
              <a:rPr lang="en-US" sz="2000" b="1" u="sng" dirty="0" smtClean="0">
                <a:solidFill>
                  <a:schemeClr val="bg1"/>
                </a:solidFill>
                <a:effectLst>
                  <a:outerShdw blurRad="38100" dist="38100" dir="2700000" algn="tl">
                    <a:srgbClr val="000000">
                      <a:alpha val="43137"/>
                    </a:srgbClr>
                  </a:outerShdw>
                </a:effectLst>
              </a:rPr>
              <a:t>Fuel </a:t>
            </a:r>
            <a:r>
              <a:rPr lang="en-US" sz="2000" b="1" u="sng" dirty="0">
                <a:solidFill>
                  <a:schemeClr val="bg1"/>
                </a:solidFill>
                <a:effectLst>
                  <a:outerShdw blurRad="38100" dist="38100" dir="2700000" algn="tl">
                    <a:srgbClr val="000000">
                      <a:alpha val="43137"/>
                    </a:srgbClr>
                  </a:outerShdw>
                </a:effectLst>
              </a:rPr>
              <a:t>Cell Stack: </a:t>
            </a:r>
            <a:r>
              <a:rPr lang="en-US" sz="2000" b="1" dirty="0">
                <a:solidFill>
                  <a:schemeClr val="bg1"/>
                </a:solidFill>
                <a:effectLst>
                  <a:outerShdw blurRad="38100" dist="38100" dir="2700000" algn="tl">
                    <a:srgbClr val="000000">
                      <a:alpha val="43137"/>
                    </a:srgbClr>
                  </a:outerShdw>
                </a:effectLst>
              </a:rPr>
              <a:t>Converts </a:t>
            </a:r>
            <a:r>
              <a:rPr lang="en-US" sz="2000" b="1" dirty="0" smtClean="0">
                <a:solidFill>
                  <a:schemeClr val="bg1"/>
                </a:solidFill>
                <a:effectLst>
                  <a:outerShdw blurRad="38100" dist="38100" dir="2700000" algn="tl">
                    <a:srgbClr val="000000">
                      <a:alpha val="43137"/>
                    </a:srgbClr>
                  </a:outerShdw>
                </a:effectLst>
              </a:rPr>
              <a:t>the hydrogen </a:t>
            </a:r>
            <a:r>
              <a:rPr lang="en-US" sz="2000" b="1" dirty="0">
                <a:solidFill>
                  <a:schemeClr val="bg1"/>
                </a:solidFill>
                <a:effectLst>
                  <a:outerShdw blurRad="38100" dist="38100" dir="2700000" algn="tl">
                    <a:srgbClr val="000000">
                      <a:alpha val="43137"/>
                    </a:srgbClr>
                  </a:outerShdw>
                </a:effectLst>
              </a:rPr>
              <a:t>into electrical energy through an electrochemical reaction with oxygen</a:t>
            </a:r>
            <a:r>
              <a:rPr lang="en-US" sz="2000" b="1" dirty="0" smtClean="0">
                <a:solidFill>
                  <a:schemeClr val="bg1"/>
                </a:solidFill>
                <a:effectLst>
                  <a:outerShdw blurRad="38100" dist="38100" dir="2700000" algn="tl">
                    <a:srgbClr val="000000">
                      <a:alpha val="43137"/>
                    </a:srgbClr>
                  </a:outerShdw>
                </a:effectLst>
              </a:rPr>
              <a:t>.</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l-GR" sz="2000" b="1" dirty="0" smtClean="0">
                <a:solidFill>
                  <a:schemeClr val="bg1"/>
                </a:solidFill>
                <a:effectLst>
                  <a:outerShdw blurRad="38100" dist="38100" dir="2700000" algn="tl">
                    <a:srgbClr val="000000">
                      <a:alpha val="43137"/>
                    </a:srgbClr>
                  </a:outerShdw>
                </a:effectLst>
              </a:rPr>
              <a:t>2)</a:t>
            </a:r>
            <a:r>
              <a:rPr lang="en-US" sz="2000" b="1" dirty="0" smtClean="0">
                <a:solidFill>
                  <a:schemeClr val="bg1"/>
                </a:solidFill>
                <a:effectLst>
                  <a:outerShdw blurRad="38100" dist="38100" dir="2700000" algn="tl">
                    <a:srgbClr val="000000">
                      <a:alpha val="43137"/>
                    </a:srgbClr>
                  </a:outerShdw>
                </a:effectLst>
              </a:rPr>
              <a:t> </a:t>
            </a:r>
            <a:r>
              <a:rPr lang="en-US" sz="2000" b="1" u="sng" dirty="0" smtClean="0">
                <a:solidFill>
                  <a:schemeClr val="bg1"/>
                </a:solidFill>
                <a:effectLst>
                  <a:outerShdw blurRad="38100" dist="38100" dir="2700000" algn="tl">
                    <a:srgbClr val="000000">
                      <a:alpha val="43137"/>
                    </a:srgbClr>
                  </a:outerShdw>
                </a:effectLst>
              </a:rPr>
              <a:t>Fuel </a:t>
            </a:r>
            <a:r>
              <a:rPr lang="en-US" sz="2000" b="1" u="sng" dirty="0">
                <a:solidFill>
                  <a:schemeClr val="bg1"/>
                </a:solidFill>
                <a:effectLst>
                  <a:outerShdw blurRad="38100" dist="38100" dir="2700000" algn="tl">
                    <a:srgbClr val="000000">
                      <a:alpha val="43137"/>
                    </a:srgbClr>
                  </a:outerShdw>
                </a:effectLst>
              </a:rPr>
              <a:t>Tank (hydrogen): </a:t>
            </a:r>
            <a:r>
              <a:rPr lang="en-US" sz="2000" b="1" dirty="0" smtClean="0">
                <a:solidFill>
                  <a:schemeClr val="bg1"/>
                </a:solidFill>
                <a:effectLst>
                  <a:outerShdw blurRad="38100" dist="38100" dir="2700000" algn="tl">
                    <a:srgbClr val="000000">
                      <a:alpha val="43137"/>
                    </a:srgbClr>
                  </a:outerShdw>
                </a:effectLst>
              </a:rPr>
              <a:t>Stores the </a:t>
            </a:r>
            <a:r>
              <a:rPr lang="en-US" sz="2000" b="1" dirty="0">
                <a:solidFill>
                  <a:schemeClr val="bg1"/>
                </a:solidFill>
                <a:effectLst>
                  <a:outerShdw blurRad="38100" dist="38100" dir="2700000" algn="tl">
                    <a:srgbClr val="000000">
                      <a:alpha val="43137"/>
                    </a:srgbClr>
                  </a:outerShdw>
                </a:effectLst>
              </a:rPr>
              <a:t>hydrogen under high </a:t>
            </a:r>
            <a:r>
              <a:rPr lang="en-US" sz="2000" b="1" dirty="0" smtClean="0">
                <a:solidFill>
                  <a:schemeClr val="bg1"/>
                </a:solidFill>
                <a:effectLst>
                  <a:outerShdw blurRad="38100" dist="38100" dir="2700000" algn="tl">
                    <a:srgbClr val="000000">
                      <a:alpha val="43137"/>
                    </a:srgbClr>
                  </a:outerShdw>
                </a:effectLst>
              </a:rPr>
              <a:t>pressure</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l-GR" sz="2000" b="1" dirty="0" smtClean="0">
                <a:solidFill>
                  <a:schemeClr val="bg1"/>
                </a:solidFill>
                <a:effectLst>
                  <a:outerShdw blurRad="38100" dist="38100" dir="2700000" algn="tl">
                    <a:srgbClr val="000000">
                      <a:alpha val="43137"/>
                    </a:srgbClr>
                  </a:outerShdw>
                </a:effectLst>
              </a:rPr>
              <a:t>3)</a:t>
            </a:r>
            <a:r>
              <a:rPr lang="en-US" sz="2000" b="1" dirty="0" smtClean="0">
                <a:solidFill>
                  <a:schemeClr val="bg1"/>
                </a:solidFill>
                <a:effectLst>
                  <a:outerShdw blurRad="38100" dist="38100" dir="2700000" algn="tl">
                    <a:srgbClr val="000000">
                      <a:alpha val="43137"/>
                    </a:srgbClr>
                  </a:outerShdw>
                </a:effectLst>
              </a:rPr>
              <a:t> </a:t>
            </a:r>
            <a:r>
              <a:rPr lang="en-US" sz="2000" b="1" u="sng" dirty="0" smtClean="0">
                <a:solidFill>
                  <a:schemeClr val="bg1"/>
                </a:solidFill>
                <a:effectLst>
                  <a:outerShdw blurRad="38100" dist="38100" dir="2700000" algn="tl">
                    <a:srgbClr val="000000">
                      <a:alpha val="43137"/>
                    </a:srgbClr>
                  </a:outerShdw>
                </a:effectLst>
              </a:rPr>
              <a:t>Fuel </a:t>
            </a:r>
            <a:r>
              <a:rPr lang="en-US" sz="2000" b="1" u="sng" dirty="0">
                <a:solidFill>
                  <a:schemeClr val="bg1"/>
                </a:solidFill>
                <a:effectLst>
                  <a:outerShdw blurRad="38100" dist="38100" dir="2700000" algn="tl">
                    <a:srgbClr val="000000">
                      <a:alpha val="43137"/>
                    </a:srgbClr>
                  </a:outerShdw>
                </a:effectLst>
              </a:rPr>
              <a:t>Filler: </a:t>
            </a:r>
            <a:r>
              <a:rPr lang="en-US" sz="2000" b="1" dirty="0" smtClean="0">
                <a:solidFill>
                  <a:schemeClr val="bg1"/>
                </a:solidFill>
                <a:effectLst>
                  <a:outerShdw blurRad="38100" dist="38100" dir="2700000" algn="tl">
                    <a:srgbClr val="000000">
                      <a:alpha val="43137"/>
                    </a:srgbClr>
                  </a:outerShdw>
                </a:effectLst>
              </a:rPr>
              <a:t>Is Hydrogen </a:t>
            </a:r>
            <a:r>
              <a:rPr lang="en-US" sz="2000" b="1" dirty="0">
                <a:solidFill>
                  <a:schemeClr val="bg1"/>
                </a:solidFill>
                <a:effectLst>
                  <a:outerShdw blurRad="38100" dist="38100" dir="2700000" algn="tl">
                    <a:srgbClr val="000000">
                      <a:alpha val="43137"/>
                    </a:srgbClr>
                  </a:outerShdw>
                </a:effectLst>
              </a:rPr>
              <a:t>refueling </a:t>
            </a:r>
            <a:r>
              <a:rPr lang="en-US" sz="2000" b="1" dirty="0" smtClean="0">
                <a:solidFill>
                  <a:schemeClr val="bg1"/>
                </a:solidFill>
                <a:effectLst>
                  <a:outerShdw blurRad="38100" dist="38100" dir="2700000" algn="tl">
                    <a:srgbClr val="000000">
                      <a:alpha val="43137"/>
                    </a:srgbClr>
                  </a:outerShdw>
                </a:effectLst>
              </a:rPr>
              <a:t>point</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l-GR" sz="2000" b="1" dirty="0" smtClean="0">
                <a:solidFill>
                  <a:schemeClr val="bg1"/>
                </a:solidFill>
                <a:effectLst>
                  <a:outerShdw blurRad="38100" dist="38100" dir="2700000" algn="tl">
                    <a:srgbClr val="000000">
                      <a:alpha val="43137"/>
                    </a:srgbClr>
                  </a:outerShdw>
                </a:effectLst>
              </a:rPr>
              <a:t>4)</a:t>
            </a:r>
            <a:r>
              <a:rPr lang="en-US" sz="2000" b="1" dirty="0" smtClean="0">
                <a:solidFill>
                  <a:schemeClr val="bg1"/>
                </a:solidFill>
                <a:effectLst>
                  <a:outerShdw blurRad="38100" dist="38100" dir="2700000" algn="tl">
                    <a:srgbClr val="000000">
                      <a:alpha val="43137"/>
                    </a:srgbClr>
                  </a:outerShdw>
                </a:effectLst>
              </a:rPr>
              <a:t> </a:t>
            </a:r>
            <a:r>
              <a:rPr lang="en-US" sz="2000" b="1" u="sng" dirty="0" smtClean="0">
                <a:solidFill>
                  <a:schemeClr val="bg1"/>
                </a:solidFill>
                <a:effectLst>
                  <a:outerShdw blurRad="38100" dist="38100" dir="2700000" algn="tl">
                    <a:srgbClr val="000000">
                      <a:alpha val="43137"/>
                    </a:srgbClr>
                  </a:outerShdw>
                </a:effectLst>
              </a:rPr>
              <a:t>Battery </a:t>
            </a:r>
            <a:r>
              <a:rPr lang="en-US" sz="2000" b="1" u="sng" dirty="0">
                <a:solidFill>
                  <a:schemeClr val="bg1"/>
                </a:solidFill>
                <a:effectLst>
                  <a:outerShdw blurRad="38100" dist="38100" dir="2700000" algn="tl">
                    <a:srgbClr val="000000">
                      <a:alpha val="43137"/>
                    </a:srgbClr>
                  </a:outerShdw>
                </a:effectLst>
              </a:rPr>
              <a:t>Pack: </a:t>
            </a:r>
            <a:r>
              <a:rPr lang="en-US" sz="2000" b="1" dirty="0" smtClean="0">
                <a:solidFill>
                  <a:schemeClr val="bg1"/>
                </a:solidFill>
                <a:effectLst>
                  <a:outerShdw blurRad="38100" dist="38100" dir="2700000" algn="tl">
                    <a:srgbClr val="000000">
                      <a:alpha val="43137"/>
                    </a:srgbClr>
                  </a:outerShdw>
                </a:effectLst>
              </a:rPr>
              <a:t>Is the supplementary </a:t>
            </a:r>
            <a:r>
              <a:rPr lang="en-US" sz="2000" b="1" dirty="0">
                <a:solidFill>
                  <a:schemeClr val="bg1"/>
                </a:solidFill>
                <a:effectLst>
                  <a:outerShdw blurRad="38100" dist="38100" dir="2700000" algn="tl">
                    <a:srgbClr val="000000">
                      <a:alpha val="43137"/>
                    </a:srgbClr>
                  </a:outerShdw>
                </a:effectLst>
              </a:rPr>
              <a:t>energy storage for increased demands (e.g., </a:t>
            </a:r>
            <a:r>
              <a:rPr lang="en-US" sz="2000" b="1" dirty="0" smtClean="0">
                <a:solidFill>
                  <a:schemeClr val="bg1"/>
                </a:solidFill>
                <a:effectLst>
                  <a:outerShdw blurRad="38100" dist="38100" dir="2700000" algn="tl">
                    <a:srgbClr val="000000">
                      <a:alpha val="43137"/>
                    </a:srgbClr>
                  </a:outerShdw>
                </a:effectLst>
              </a:rPr>
              <a:t>acceleration)</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l-GR" sz="2000" b="1" dirty="0" smtClean="0">
                <a:solidFill>
                  <a:schemeClr val="bg1"/>
                </a:solidFill>
                <a:effectLst>
                  <a:outerShdw blurRad="38100" dist="38100" dir="2700000" algn="tl">
                    <a:srgbClr val="000000">
                      <a:alpha val="43137"/>
                    </a:srgbClr>
                  </a:outerShdw>
                </a:effectLst>
              </a:rPr>
              <a:t>5)</a:t>
            </a:r>
            <a:r>
              <a:rPr lang="en-US" sz="2000" b="1" dirty="0" smtClean="0">
                <a:solidFill>
                  <a:schemeClr val="bg1"/>
                </a:solidFill>
                <a:effectLst>
                  <a:outerShdw blurRad="38100" dist="38100" dir="2700000" algn="tl">
                    <a:srgbClr val="000000">
                      <a:alpha val="43137"/>
                    </a:srgbClr>
                  </a:outerShdw>
                </a:effectLst>
              </a:rPr>
              <a:t> </a:t>
            </a:r>
            <a:r>
              <a:rPr lang="en-US" sz="2000" b="1" u="sng" dirty="0" smtClean="0">
                <a:solidFill>
                  <a:schemeClr val="bg1"/>
                </a:solidFill>
                <a:effectLst>
                  <a:outerShdw blurRad="38100" dist="38100" dir="2700000" algn="tl">
                    <a:srgbClr val="000000">
                      <a:alpha val="43137"/>
                    </a:srgbClr>
                  </a:outerShdw>
                </a:effectLst>
              </a:rPr>
              <a:t>Electric </a:t>
            </a:r>
            <a:r>
              <a:rPr lang="en-US" sz="2000" b="1" u="sng" dirty="0">
                <a:solidFill>
                  <a:schemeClr val="bg1"/>
                </a:solidFill>
                <a:effectLst>
                  <a:outerShdw blurRad="38100" dist="38100" dir="2700000" algn="tl">
                    <a:srgbClr val="000000">
                      <a:alpha val="43137"/>
                    </a:srgbClr>
                  </a:outerShdw>
                </a:effectLst>
              </a:rPr>
              <a:t>Traction Motor: </a:t>
            </a:r>
            <a:r>
              <a:rPr lang="en-US" sz="2000" b="1" dirty="0" smtClean="0">
                <a:solidFill>
                  <a:schemeClr val="bg1"/>
                </a:solidFill>
                <a:effectLst>
                  <a:outerShdw blurRad="38100" dist="38100" dir="2700000" algn="tl">
                    <a:srgbClr val="000000">
                      <a:alpha val="43137"/>
                    </a:srgbClr>
                  </a:outerShdw>
                </a:effectLst>
              </a:rPr>
              <a:t>The Electric </a:t>
            </a:r>
            <a:r>
              <a:rPr lang="en-US" sz="2000" b="1" dirty="0">
                <a:solidFill>
                  <a:schemeClr val="bg1"/>
                </a:solidFill>
                <a:effectLst>
                  <a:outerShdw blurRad="38100" dist="38100" dir="2700000" algn="tl">
                    <a:srgbClr val="000000">
                      <a:alpha val="43137"/>
                    </a:srgbClr>
                  </a:outerShdw>
                </a:effectLst>
              </a:rPr>
              <a:t>motor that powers the </a:t>
            </a:r>
            <a:r>
              <a:rPr lang="en-US" sz="2000" b="1" dirty="0" smtClean="0">
                <a:solidFill>
                  <a:schemeClr val="bg1"/>
                </a:solidFill>
                <a:effectLst>
                  <a:outerShdw blurRad="38100" dist="38100" dir="2700000" algn="tl">
                    <a:srgbClr val="000000">
                      <a:alpha val="43137"/>
                    </a:srgbClr>
                  </a:outerShdw>
                </a:effectLst>
              </a:rPr>
              <a:t>vehicle</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l-GR" sz="2000" b="1" dirty="0" smtClean="0">
                <a:solidFill>
                  <a:schemeClr val="bg1"/>
                </a:solidFill>
                <a:effectLst>
                  <a:outerShdw blurRad="38100" dist="38100" dir="2700000" algn="tl">
                    <a:srgbClr val="000000">
                      <a:alpha val="43137"/>
                    </a:srgbClr>
                  </a:outerShdw>
                </a:effectLst>
              </a:rPr>
              <a:t>6)</a:t>
            </a:r>
            <a:r>
              <a:rPr lang="en-US" sz="2000" b="1" dirty="0" smtClean="0">
                <a:solidFill>
                  <a:schemeClr val="bg1"/>
                </a:solidFill>
                <a:effectLst>
                  <a:outerShdw blurRad="38100" dist="38100" dir="2700000" algn="tl">
                    <a:srgbClr val="000000">
                      <a:alpha val="43137"/>
                    </a:srgbClr>
                  </a:outerShdw>
                </a:effectLst>
              </a:rPr>
              <a:t> </a:t>
            </a:r>
            <a:r>
              <a:rPr lang="en-US" sz="2000" b="1" u="sng" dirty="0" smtClean="0">
                <a:solidFill>
                  <a:schemeClr val="bg1"/>
                </a:solidFill>
                <a:effectLst>
                  <a:outerShdw blurRad="38100" dist="38100" dir="2700000" algn="tl">
                    <a:srgbClr val="000000">
                      <a:alpha val="43137"/>
                    </a:srgbClr>
                  </a:outerShdw>
                </a:effectLst>
              </a:rPr>
              <a:t>DC/DC </a:t>
            </a:r>
            <a:r>
              <a:rPr lang="en-US" sz="2000" b="1" u="sng" dirty="0">
                <a:solidFill>
                  <a:schemeClr val="bg1"/>
                </a:solidFill>
                <a:effectLst>
                  <a:outerShdw blurRad="38100" dist="38100" dir="2700000" algn="tl">
                    <a:srgbClr val="000000">
                      <a:alpha val="43137"/>
                    </a:srgbClr>
                  </a:outerShdw>
                </a:effectLst>
              </a:rPr>
              <a:t>Converter: </a:t>
            </a:r>
            <a:r>
              <a:rPr lang="en-US" sz="2000" b="1" dirty="0">
                <a:solidFill>
                  <a:schemeClr val="bg1"/>
                </a:solidFill>
                <a:effectLst>
                  <a:outerShdw blurRad="38100" dist="38100" dir="2700000" algn="tl">
                    <a:srgbClr val="000000">
                      <a:alpha val="43137"/>
                    </a:srgbClr>
                  </a:outerShdw>
                </a:effectLst>
              </a:rPr>
              <a:t>Regulates </a:t>
            </a:r>
            <a:r>
              <a:rPr lang="en-US" sz="2000" b="1" dirty="0" smtClean="0">
                <a:solidFill>
                  <a:schemeClr val="bg1"/>
                </a:solidFill>
                <a:effectLst>
                  <a:outerShdw blurRad="38100" dist="38100" dir="2700000" algn="tl">
                    <a:srgbClr val="000000">
                      <a:alpha val="43137"/>
                    </a:srgbClr>
                  </a:outerShdw>
                </a:effectLst>
              </a:rPr>
              <a:t>the voltage </a:t>
            </a:r>
            <a:r>
              <a:rPr lang="en-US" sz="2000" b="1" dirty="0">
                <a:solidFill>
                  <a:schemeClr val="bg1"/>
                </a:solidFill>
                <a:effectLst>
                  <a:outerShdw blurRad="38100" dist="38100" dir="2700000" algn="tl">
                    <a:srgbClr val="000000">
                      <a:alpha val="43137"/>
                    </a:srgbClr>
                  </a:outerShdw>
                </a:effectLst>
              </a:rPr>
              <a:t>between components (fuel cells – batteries – </a:t>
            </a:r>
            <a:r>
              <a:rPr lang="en-US" sz="2000" b="1" dirty="0" smtClean="0">
                <a:solidFill>
                  <a:schemeClr val="bg1"/>
                </a:solidFill>
                <a:effectLst>
                  <a:outerShdw blurRad="38100" dist="38100" dir="2700000" algn="tl">
                    <a:srgbClr val="000000">
                      <a:alpha val="43137"/>
                    </a:srgbClr>
                  </a:outerShdw>
                </a:effectLst>
              </a:rPr>
              <a:t>motor)</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l-GR" sz="2000" b="1" dirty="0" smtClean="0">
                <a:solidFill>
                  <a:schemeClr val="bg1"/>
                </a:solidFill>
                <a:effectLst>
                  <a:outerShdw blurRad="38100" dist="38100" dir="2700000" algn="tl">
                    <a:srgbClr val="000000">
                      <a:alpha val="43137"/>
                    </a:srgbClr>
                  </a:outerShdw>
                </a:effectLst>
              </a:rPr>
              <a:t>7)</a:t>
            </a:r>
            <a:r>
              <a:rPr lang="en-US" sz="2000" b="1" dirty="0" smtClean="0">
                <a:solidFill>
                  <a:schemeClr val="bg1"/>
                </a:solidFill>
                <a:effectLst>
                  <a:outerShdw blurRad="38100" dist="38100" dir="2700000" algn="tl">
                    <a:srgbClr val="000000">
                      <a:alpha val="43137"/>
                    </a:srgbClr>
                  </a:outerShdw>
                </a:effectLst>
              </a:rPr>
              <a:t> </a:t>
            </a:r>
            <a:r>
              <a:rPr lang="en-US" sz="2000" b="1" u="sng" dirty="0" smtClean="0">
                <a:solidFill>
                  <a:schemeClr val="bg1"/>
                </a:solidFill>
                <a:effectLst>
                  <a:outerShdw blurRad="38100" dist="38100" dir="2700000" algn="tl">
                    <a:srgbClr val="000000">
                      <a:alpha val="43137"/>
                    </a:srgbClr>
                  </a:outerShdw>
                </a:effectLst>
              </a:rPr>
              <a:t>Thermal </a:t>
            </a:r>
            <a:r>
              <a:rPr lang="en-US" sz="2000" b="1" u="sng" dirty="0">
                <a:solidFill>
                  <a:schemeClr val="bg1"/>
                </a:solidFill>
                <a:effectLst>
                  <a:outerShdw blurRad="38100" dist="38100" dir="2700000" algn="tl">
                    <a:srgbClr val="000000">
                      <a:alpha val="43137"/>
                    </a:srgbClr>
                  </a:outerShdw>
                </a:effectLst>
              </a:rPr>
              <a:t>System (Cooling): </a:t>
            </a:r>
            <a:r>
              <a:rPr lang="en-US" sz="2000" b="1" dirty="0">
                <a:solidFill>
                  <a:schemeClr val="bg1"/>
                </a:solidFill>
                <a:effectLst>
                  <a:outerShdw blurRad="38100" dist="38100" dir="2700000" algn="tl">
                    <a:srgbClr val="000000">
                      <a:alpha val="43137"/>
                    </a:srgbClr>
                  </a:outerShdw>
                </a:effectLst>
              </a:rPr>
              <a:t>Maintains </a:t>
            </a:r>
            <a:r>
              <a:rPr lang="en-US" sz="2000" b="1" dirty="0" smtClean="0">
                <a:solidFill>
                  <a:schemeClr val="bg1"/>
                </a:solidFill>
                <a:effectLst>
                  <a:outerShdw blurRad="38100" dist="38100" dir="2700000" algn="tl">
                    <a:srgbClr val="000000">
                      <a:alpha val="43137"/>
                    </a:srgbClr>
                  </a:outerShdw>
                </a:effectLst>
              </a:rPr>
              <a:t>the optimal </a:t>
            </a:r>
            <a:r>
              <a:rPr lang="en-US" sz="2000" b="1" dirty="0">
                <a:solidFill>
                  <a:schemeClr val="bg1"/>
                </a:solidFill>
                <a:effectLst>
                  <a:outerShdw blurRad="38100" dist="38100" dir="2700000" algn="tl">
                    <a:srgbClr val="000000">
                      <a:alpha val="43137"/>
                    </a:srgbClr>
                  </a:outerShdw>
                </a:effectLst>
              </a:rPr>
              <a:t>operating temperature across all </a:t>
            </a:r>
            <a:r>
              <a:rPr lang="en-US" sz="2000" b="1" dirty="0" smtClean="0">
                <a:solidFill>
                  <a:schemeClr val="bg1"/>
                </a:solidFill>
                <a:effectLst>
                  <a:outerShdw blurRad="38100" dist="38100" dir="2700000" algn="tl">
                    <a:srgbClr val="000000">
                      <a:alpha val="43137"/>
                    </a:srgbClr>
                  </a:outerShdw>
                </a:effectLst>
              </a:rPr>
              <a:t>subsystems</a:t>
            </a:r>
            <a:endParaRPr lang="el-GR" sz="2000" b="1" dirty="0" smtClean="0">
              <a:solidFill>
                <a:schemeClr val="bg1"/>
              </a:solidFill>
              <a:effectLst>
                <a:outerShdw blurRad="38100" dist="38100" dir="2700000" algn="tl">
                  <a:srgbClr val="000000">
                    <a:alpha val="43137"/>
                  </a:srgbClr>
                </a:outerShdw>
              </a:effectLst>
            </a:endParaRPr>
          </a:p>
          <a:p>
            <a:pPr marL="0" indent="0">
              <a:buNone/>
            </a:pPr>
            <a:r>
              <a:rPr lang="el-GR" sz="2000" b="1" dirty="0" smtClean="0">
                <a:solidFill>
                  <a:schemeClr val="bg1"/>
                </a:solidFill>
                <a:effectLst>
                  <a:outerShdw blurRad="38100" dist="38100" dir="2700000" algn="tl">
                    <a:srgbClr val="000000">
                      <a:alpha val="43137"/>
                    </a:srgbClr>
                  </a:outerShdw>
                </a:effectLst>
              </a:rPr>
              <a:t>8)</a:t>
            </a:r>
            <a:r>
              <a:rPr lang="en-US" sz="2000" b="1" dirty="0" smtClean="0">
                <a:solidFill>
                  <a:schemeClr val="bg1"/>
                </a:solidFill>
                <a:effectLst>
                  <a:outerShdw blurRad="38100" dist="38100" dir="2700000" algn="tl">
                    <a:srgbClr val="000000">
                      <a:alpha val="43137"/>
                    </a:srgbClr>
                  </a:outerShdw>
                </a:effectLst>
              </a:rPr>
              <a:t> </a:t>
            </a:r>
            <a:r>
              <a:rPr lang="en-US" sz="2000" b="1" u="sng" dirty="0" smtClean="0">
                <a:solidFill>
                  <a:schemeClr val="bg1"/>
                </a:solidFill>
                <a:effectLst>
                  <a:outerShdw blurRad="38100" dist="38100" dir="2700000" algn="tl">
                    <a:srgbClr val="000000">
                      <a:alpha val="43137"/>
                    </a:srgbClr>
                  </a:outerShdw>
                </a:effectLst>
              </a:rPr>
              <a:t>Transmission</a:t>
            </a:r>
            <a:r>
              <a:rPr lang="en-US" sz="2000" b="1" u="sng" dirty="0">
                <a:solidFill>
                  <a:schemeClr val="bg1"/>
                </a:solidFill>
                <a:effectLst>
                  <a:outerShdw blurRad="38100" dist="38100" dir="2700000" algn="tl">
                    <a:srgbClr val="000000">
                      <a:alpha val="43137"/>
                    </a:srgbClr>
                  </a:outerShdw>
                </a:effectLst>
              </a:rPr>
              <a:t>: </a:t>
            </a:r>
            <a:r>
              <a:rPr lang="en-US" sz="2000" b="1" dirty="0" smtClean="0">
                <a:solidFill>
                  <a:schemeClr val="bg1"/>
                </a:solidFill>
                <a:effectLst>
                  <a:outerShdw blurRad="38100" dist="38100" dir="2700000" algn="tl">
                    <a:srgbClr val="000000">
                      <a:alpha val="43137"/>
                    </a:srgbClr>
                  </a:outerShdw>
                </a:effectLst>
              </a:rPr>
              <a:t>Transfers the </a:t>
            </a:r>
            <a:r>
              <a:rPr lang="en-US" sz="2000" b="1" dirty="0">
                <a:solidFill>
                  <a:schemeClr val="bg1"/>
                </a:solidFill>
                <a:effectLst>
                  <a:outerShdw blurRad="38100" dist="38100" dir="2700000" algn="tl">
                    <a:srgbClr val="000000">
                      <a:alpha val="43137"/>
                    </a:srgbClr>
                  </a:outerShdw>
                </a:effectLst>
              </a:rPr>
              <a:t>motion to the </a:t>
            </a:r>
            <a:r>
              <a:rPr lang="en-US" sz="2000" b="1" dirty="0" smtClean="0">
                <a:solidFill>
                  <a:schemeClr val="bg1"/>
                </a:solidFill>
                <a:effectLst>
                  <a:outerShdw blurRad="38100" dist="38100" dir="2700000" algn="tl">
                    <a:srgbClr val="000000">
                      <a:alpha val="43137"/>
                    </a:srgbClr>
                  </a:outerShdw>
                </a:effectLst>
              </a:rPr>
              <a:t>wheels</a:t>
            </a:r>
            <a:r>
              <a:rPr lang="el-GR" sz="2000" b="1" dirty="0" smtClean="0">
                <a:solidFill>
                  <a:schemeClr val="bg1"/>
                </a:solidFill>
                <a:effectLst>
                  <a:outerShdw blurRad="38100" dist="38100" dir="2700000" algn="tl">
                    <a:srgbClr val="000000">
                      <a:alpha val="43137"/>
                    </a:srgbClr>
                  </a:outerShdw>
                </a:effectLst>
              </a:rPr>
              <a:t> </a:t>
            </a:r>
          </a:p>
          <a:p>
            <a:pPr marL="0" indent="0">
              <a:buNone/>
            </a:pPr>
            <a:r>
              <a:rPr lang="el-GR" sz="2000" b="1" dirty="0" smtClean="0">
                <a:solidFill>
                  <a:schemeClr val="bg1"/>
                </a:solidFill>
                <a:effectLst>
                  <a:outerShdw blurRad="38100" dist="38100" dir="2700000" algn="tl">
                    <a:srgbClr val="000000">
                      <a:alpha val="43137"/>
                    </a:srgbClr>
                  </a:outerShdw>
                </a:effectLst>
              </a:rPr>
              <a:t>9)</a:t>
            </a:r>
            <a:r>
              <a:rPr lang="en-US" sz="2000" b="1" dirty="0" smtClean="0">
                <a:solidFill>
                  <a:schemeClr val="bg1"/>
                </a:solidFill>
                <a:effectLst>
                  <a:outerShdw blurRad="38100" dist="38100" dir="2700000" algn="tl">
                    <a:srgbClr val="000000">
                      <a:alpha val="43137"/>
                    </a:srgbClr>
                  </a:outerShdw>
                </a:effectLst>
              </a:rPr>
              <a:t> </a:t>
            </a:r>
            <a:r>
              <a:rPr lang="en-US" sz="2000" b="1" u="sng" dirty="0" smtClean="0">
                <a:solidFill>
                  <a:schemeClr val="bg1"/>
                </a:solidFill>
                <a:effectLst>
                  <a:outerShdw blurRad="38100" dist="38100" dir="2700000" algn="tl">
                    <a:srgbClr val="000000">
                      <a:alpha val="43137"/>
                    </a:srgbClr>
                  </a:outerShdw>
                </a:effectLst>
              </a:rPr>
              <a:t>Power </a:t>
            </a:r>
            <a:r>
              <a:rPr lang="en-US" sz="2000" b="1" u="sng" dirty="0">
                <a:solidFill>
                  <a:schemeClr val="bg1"/>
                </a:solidFill>
                <a:effectLst>
                  <a:outerShdw blurRad="38100" dist="38100" dir="2700000" algn="tl">
                    <a:srgbClr val="000000">
                      <a:alpha val="43137"/>
                    </a:srgbClr>
                  </a:outerShdw>
                </a:effectLst>
              </a:rPr>
              <a:t>Electronic Controller: </a:t>
            </a:r>
            <a:r>
              <a:rPr lang="en-US" sz="2000" b="1" dirty="0" smtClean="0">
                <a:solidFill>
                  <a:schemeClr val="bg1"/>
                </a:solidFill>
                <a:effectLst>
                  <a:outerShdw blurRad="38100" dist="38100" dir="2700000" algn="tl">
                    <a:srgbClr val="000000">
                      <a:alpha val="43137"/>
                    </a:srgbClr>
                  </a:outerShdw>
                </a:effectLst>
              </a:rPr>
              <a:t>Manages the </a:t>
            </a:r>
            <a:r>
              <a:rPr lang="en-US" sz="2000" b="1" dirty="0">
                <a:solidFill>
                  <a:schemeClr val="bg1"/>
                </a:solidFill>
                <a:effectLst>
                  <a:outerShdw blurRad="38100" dist="38100" dir="2700000" algn="tl">
                    <a:srgbClr val="000000">
                      <a:alpha val="43137"/>
                    </a:srgbClr>
                  </a:outerShdw>
                </a:effectLst>
              </a:rPr>
              <a:t>power and motor </a:t>
            </a:r>
            <a:r>
              <a:rPr lang="en-US" sz="2000" b="1" dirty="0" smtClean="0">
                <a:solidFill>
                  <a:schemeClr val="bg1"/>
                </a:solidFill>
                <a:effectLst>
                  <a:outerShdw blurRad="38100" dist="38100" dir="2700000" algn="tl">
                    <a:srgbClr val="000000">
                      <a:alpha val="43137"/>
                    </a:srgbClr>
                  </a:outerShdw>
                </a:effectLst>
              </a:rPr>
              <a:t>control</a:t>
            </a:r>
            <a:r>
              <a:rPr lang="el-GR" sz="2000" b="1" dirty="0" smtClean="0">
                <a:solidFill>
                  <a:schemeClr val="bg1"/>
                </a:solidFill>
                <a:effectLst>
                  <a:outerShdw blurRad="38100" dist="38100" dir="2700000" algn="tl">
                    <a:srgbClr val="000000">
                      <a:alpha val="43137"/>
                    </a:srgbClr>
                  </a:outerShdw>
                </a:effectLst>
              </a:rPr>
              <a:t> </a:t>
            </a:r>
            <a:endParaRPr lang="en-US" sz="2000" b="1" dirty="0" smtClean="0">
              <a:solidFill>
                <a:schemeClr val="bg1"/>
              </a:solidFill>
              <a:effectLst>
                <a:outerShdw blurRad="38100" dist="38100" dir="2700000" algn="tl">
                  <a:srgbClr val="000000">
                    <a:alpha val="43137"/>
                  </a:srgbClr>
                </a:outerShdw>
              </a:effectLst>
            </a:endParaRPr>
          </a:p>
          <a:p>
            <a:pPr marL="0" indent="0">
              <a:buNone/>
            </a:pPr>
            <a:r>
              <a:rPr lang="el-GR" sz="2000" b="1" dirty="0" smtClean="0">
                <a:solidFill>
                  <a:schemeClr val="bg1"/>
                </a:solidFill>
                <a:effectLst>
                  <a:outerShdw blurRad="38100" dist="38100" dir="2700000" algn="tl">
                    <a:srgbClr val="000000">
                      <a:alpha val="43137"/>
                    </a:srgbClr>
                  </a:outerShdw>
                </a:effectLst>
              </a:rPr>
              <a:t>10)</a:t>
            </a:r>
            <a:r>
              <a:rPr lang="en-US" sz="2000" b="1" dirty="0" smtClean="0">
                <a:solidFill>
                  <a:schemeClr val="bg1"/>
                </a:solidFill>
                <a:effectLst>
                  <a:outerShdw blurRad="38100" dist="38100" dir="2700000" algn="tl">
                    <a:srgbClr val="000000">
                      <a:alpha val="43137"/>
                    </a:srgbClr>
                  </a:outerShdw>
                </a:effectLst>
              </a:rPr>
              <a:t> </a:t>
            </a:r>
            <a:r>
              <a:rPr lang="en-US" sz="2000" b="1" u="sng" dirty="0" smtClean="0">
                <a:solidFill>
                  <a:schemeClr val="bg1"/>
                </a:solidFill>
                <a:effectLst>
                  <a:outerShdw blurRad="38100" dist="38100" dir="2700000" algn="tl">
                    <a:srgbClr val="000000">
                      <a:alpha val="43137"/>
                    </a:srgbClr>
                  </a:outerShdw>
                </a:effectLst>
              </a:rPr>
              <a:t>Battery </a:t>
            </a:r>
            <a:r>
              <a:rPr lang="en-US" sz="2000" b="1" u="sng" dirty="0">
                <a:solidFill>
                  <a:schemeClr val="bg1"/>
                </a:solidFill>
                <a:effectLst>
                  <a:outerShdw blurRad="38100" dist="38100" dir="2700000" algn="tl">
                    <a:srgbClr val="000000">
                      <a:alpha val="43137"/>
                    </a:srgbClr>
                  </a:outerShdw>
                </a:effectLst>
              </a:rPr>
              <a:t>(Auxiliary): </a:t>
            </a:r>
            <a:r>
              <a:rPr lang="en-US" sz="2000" b="1" dirty="0" smtClean="0">
                <a:solidFill>
                  <a:schemeClr val="bg1"/>
                </a:solidFill>
                <a:effectLst>
                  <a:outerShdw blurRad="38100" dist="38100" dir="2700000" algn="tl">
                    <a:srgbClr val="000000">
                      <a:alpha val="43137"/>
                    </a:srgbClr>
                  </a:outerShdw>
                </a:effectLst>
              </a:rPr>
              <a:t>Powers the </a:t>
            </a:r>
            <a:r>
              <a:rPr lang="en-US" sz="2000" b="1" dirty="0">
                <a:solidFill>
                  <a:schemeClr val="bg1"/>
                </a:solidFill>
                <a:effectLst>
                  <a:outerShdw blurRad="38100" dist="38100" dir="2700000" algn="tl">
                    <a:srgbClr val="000000">
                      <a:alpha val="43137"/>
                    </a:srgbClr>
                  </a:outerShdw>
                </a:effectLst>
              </a:rPr>
              <a:t>auxiliary systems (lights, </a:t>
            </a:r>
            <a:r>
              <a:rPr lang="en-US" sz="2000" b="1" dirty="0" smtClean="0">
                <a:solidFill>
                  <a:schemeClr val="bg1"/>
                </a:solidFill>
                <a:effectLst>
                  <a:outerShdw blurRad="38100" dist="38100" dir="2700000" algn="tl">
                    <a:srgbClr val="000000">
                      <a:alpha val="43137"/>
                    </a:srgbClr>
                  </a:outerShdw>
                </a:effectLst>
              </a:rPr>
              <a:t>infotainment, </a:t>
            </a:r>
            <a:r>
              <a:rPr lang="en-US" sz="2000" b="1" dirty="0" err="1" smtClean="0">
                <a:solidFill>
                  <a:schemeClr val="bg1"/>
                </a:solidFill>
                <a:effectLst>
                  <a:outerShdw blurRad="38100" dist="38100" dir="2700000" algn="tl">
                    <a:srgbClr val="000000">
                      <a:alpha val="43137"/>
                    </a:srgbClr>
                  </a:outerShdw>
                </a:effectLst>
              </a:rPr>
              <a:t>etc</a:t>
            </a:r>
            <a:r>
              <a:rPr lang="en-US" sz="2000" b="1" dirty="0" smtClean="0">
                <a:solidFill>
                  <a:schemeClr val="bg1"/>
                </a:solidFill>
                <a:effectLst>
                  <a:outerShdw blurRad="38100" dist="38100" dir="2700000" algn="tl">
                    <a:srgbClr val="000000">
                      <a:alpha val="43137"/>
                    </a:srgbClr>
                  </a:outerShdw>
                </a:effectLst>
              </a:rPr>
              <a:t>)</a:t>
            </a:r>
            <a:endParaRPr lang="en-US"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742118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EXPERIMENT’s DATA CREATION</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95536" y="1124744"/>
            <a:ext cx="8229600" cy="4968552"/>
          </a:xfrm>
        </p:spPr>
        <p:txBody>
          <a:bodyPr>
            <a:noAutofit/>
          </a:bodyPr>
          <a:lstStyle/>
          <a:p>
            <a:pPr marL="0" indent="0">
              <a:buNone/>
            </a:pPr>
            <a:r>
              <a:rPr lang="en-US" sz="2300" b="1" u="sng" dirty="0" smtClean="0">
                <a:solidFill>
                  <a:srgbClr val="92D050"/>
                </a:solidFill>
                <a:effectLst>
                  <a:outerShdw blurRad="38100" dist="38100" dir="2700000" algn="tl">
                    <a:srgbClr val="000000">
                      <a:alpha val="43137"/>
                    </a:srgbClr>
                  </a:outerShdw>
                </a:effectLst>
              </a:rPr>
              <a:t>Good </a:t>
            </a:r>
            <a:r>
              <a:rPr lang="en-US" sz="2300" b="1" u="sng" dirty="0">
                <a:solidFill>
                  <a:srgbClr val="92D050"/>
                </a:solidFill>
                <a:effectLst>
                  <a:outerShdw blurRad="38100" dist="38100" dir="2700000" algn="tl">
                    <a:srgbClr val="000000">
                      <a:alpha val="43137"/>
                    </a:srgbClr>
                  </a:outerShdw>
                </a:effectLst>
              </a:rPr>
              <a:t>states (0</a:t>
            </a:r>
            <a:r>
              <a:rPr lang="en-US" sz="2300" b="1" u="sng" dirty="0" smtClean="0">
                <a:solidFill>
                  <a:srgbClr val="92D050"/>
                </a:solidFill>
                <a:effectLst>
                  <a:outerShdw blurRad="38100" dist="38100" dir="2700000" algn="tl">
                    <a:srgbClr val="000000">
                      <a:alpha val="43137"/>
                    </a:srgbClr>
                  </a:outerShdw>
                </a:effectLst>
              </a:rPr>
              <a:t>)</a:t>
            </a:r>
            <a:r>
              <a:rPr lang="en-US" sz="2300" b="1" dirty="0" smtClean="0">
                <a:solidFill>
                  <a:srgbClr val="92D050"/>
                </a:solidFill>
                <a:effectLst>
                  <a:outerShdw blurRad="38100" dist="38100" dir="2700000" algn="tl">
                    <a:srgbClr val="000000">
                      <a:alpha val="43137"/>
                    </a:srgbClr>
                  </a:outerShdw>
                </a:effectLst>
              </a:rPr>
              <a:t> </a:t>
            </a:r>
            <a:r>
              <a:rPr lang="en-US" sz="2300" b="1" dirty="0" smtClean="0">
                <a:solidFill>
                  <a:schemeClr val="bg1"/>
                </a:solidFill>
                <a:effectLst>
                  <a:outerShdw blurRad="38100" dist="38100" dir="2700000" algn="tl">
                    <a:srgbClr val="000000">
                      <a:alpha val="43137"/>
                    </a:srgbClr>
                  </a:outerShdw>
                </a:effectLst>
              </a:rPr>
              <a:t>- e.g</a:t>
            </a:r>
            <a:r>
              <a:rPr lang="en-US" sz="2300" b="1" dirty="0">
                <a:solidFill>
                  <a:schemeClr val="bg1"/>
                </a:solidFill>
                <a:effectLst>
                  <a:outerShdw blurRad="38100" dist="38100" dir="2700000" algn="tl">
                    <a:srgbClr val="000000">
                      <a:alpha val="43137"/>
                    </a:srgbClr>
                  </a:outerShdw>
                </a:effectLst>
              </a:rPr>
              <a:t>., Rows 1, 5, 6, 7, 11:</a:t>
            </a:r>
          </a:p>
          <a:p>
            <a:pPr marL="0" indent="0">
              <a:buNone/>
            </a:pPr>
            <a:r>
              <a:rPr lang="en-US" sz="2300" b="1" dirty="0">
                <a:solidFill>
                  <a:schemeClr val="bg1"/>
                </a:solidFill>
                <a:effectLst>
                  <a:outerShdw blurRad="38100" dist="38100" dir="2700000" algn="tl">
                    <a:srgbClr val="000000">
                      <a:alpha val="43137"/>
                    </a:srgbClr>
                  </a:outerShdw>
                </a:effectLst>
              </a:rPr>
              <a:t>SOC &amp; hydrogen consumption within normal range</a:t>
            </a:r>
          </a:p>
          <a:p>
            <a:pPr marL="0" indent="0">
              <a:buNone/>
            </a:pPr>
            <a:r>
              <a:rPr lang="en-US" sz="2300" b="1" dirty="0">
                <a:solidFill>
                  <a:schemeClr val="bg1"/>
                </a:solidFill>
                <a:effectLst>
                  <a:outerShdw blurRad="38100" dist="38100" dir="2700000" algn="tl">
                    <a:srgbClr val="000000">
                      <a:alpha val="43137"/>
                    </a:srgbClr>
                  </a:outerShdw>
                </a:effectLst>
              </a:rPr>
              <a:t>Battery temperatures safe (e.g., Row 1: 18.33 °C, Row 6: 39.65 °C)</a:t>
            </a:r>
          </a:p>
          <a:p>
            <a:pPr marL="0" indent="0">
              <a:buNone/>
            </a:pPr>
            <a:r>
              <a:rPr lang="en-US" sz="2300" b="1" dirty="0">
                <a:solidFill>
                  <a:schemeClr val="bg1"/>
                </a:solidFill>
                <a:effectLst>
                  <a:outerShdw blurRad="38100" dist="38100" dir="2700000" algn="tl">
                    <a:srgbClr val="000000">
                      <a:alpha val="43137"/>
                    </a:srgbClr>
                  </a:outerShdw>
                </a:effectLst>
              </a:rPr>
              <a:t>Balanced battery power (e.g., Row 6: -33.74 kW </a:t>
            </a:r>
            <a:r>
              <a:rPr lang="el-GR" sz="2300" b="1" dirty="0">
                <a:solidFill>
                  <a:schemeClr val="bg1"/>
                </a:solidFill>
                <a:effectLst>
                  <a:outerShdw blurRad="38100" dist="38100" dir="2700000" algn="tl">
                    <a:srgbClr val="000000">
                      <a:alpha val="43137"/>
                    </a:srgbClr>
                  </a:outerShdw>
                </a:effectLst>
              </a:rPr>
              <a:t> </a:t>
            </a:r>
            <a:r>
              <a:rPr lang="el-GR" sz="2300" b="1" dirty="0" smtClean="0">
                <a:solidFill>
                  <a:schemeClr val="bg1"/>
                </a:solidFill>
                <a:effectLst>
                  <a:outerShdw blurRad="38100" dist="38100" dir="2700000" algn="tl">
                    <a:srgbClr val="000000">
                      <a:alpha val="43137"/>
                    </a:srgbClr>
                  </a:outerShdw>
                </a:effectLst>
              </a:rPr>
              <a:t>=&gt; </a:t>
            </a:r>
            <a:r>
              <a:rPr lang="en-US" sz="2300" b="1" dirty="0" smtClean="0">
                <a:solidFill>
                  <a:schemeClr val="bg1"/>
                </a:solidFill>
                <a:effectLst>
                  <a:outerShdw blurRad="38100" dist="38100" dir="2700000" algn="tl">
                    <a:srgbClr val="000000">
                      <a:alpha val="43137"/>
                    </a:srgbClr>
                  </a:outerShdw>
                </a:effectLst>
              </a:rPr>
              <a:t>regenerative </a:t>
            </a:r>
            <a:r>
              <a:rPr lang="en-US" sz="2300" b="1" dirty="0">
                <a:solidFill>
                  <a:schemeClr val="bg1"/>
                </a:solidFill>
                <a:effectLst>
                  <a:outerShdw blurRad="38100" dist="38100" dir="2700000" algn="tl">
                    <a:srgbClr val="000000">
                      <a:alpha val="43137"/>
                    </a:srgbClr>
                  </a:outerShdw>
                </a:effectLst>
              </a:rPr>
              <a:t>charging</a:t>
            </a:r>
            <a:r>
              <a:rPr lang="en-US" sz="2300" b="1" dirty="0" smtClean="0">
                <a:solidFill>
                  <a:schemeClr val="bg1"/>
                </a:solidFill>
                <a:effectLst>
                  <a:outerShdw blurRad="38100" dist="38100" dir="2700000" algn="tl">
                    <a:srgbClr val="000000">
                      <a:alpha val="43137"/>
                    </a:srgbClr>
                  </a:outerShdw>
                </a:effectLst>
              </a:rPr>
              <a:t>) </a:t>
            </a:r>
            <a:endParaRPr lang="en-US" sz="2300" b="1" u="sng" dirty="0" smtClean="0">
              <a:solidFill>
                <a:srgbClr val="FF0000"/>
              </a:solidFill>
              <a:effectLst>
                <a:outerShdw blurRad="38100" dist="38100" dir="2700000" algn="tl">
                  <a:srgbClr val="000000">
                    <a:alpha val="43137"/>
                  </a:srgbClr>
                </a:outerShdw>
              </a:effectLst>
            </a:endParaRPr>
          </a:p>
          <a:p>
            <a:pPr marL="0" indent="0">
              <a:buNone/>
            </a:pPr>
            <a:endParaRPr lang="en-US" sz="2300" b="1" u="sng" dirty="0" smtClean="0">
              <a:solidFill>
                <a:srgbClr val="FF0000"/>
              </a:solidFill>
              <a:effectLst>
                <a:outerShdw blurRad="38100" dist="38100" dir="2700000" algn="tl">
                  <a:srgbClr val="000000">
                    <a:alpha val="43137"/>
                  </a:srgbClr>
                </a:outerShdw>
              </a:effectLst>
            </a:endParaRPr>
          </a:p>
          <a:p>
            <a:pPr marL="0" indent="0">
              <a:buNone/>
            </a:pPr>
            <a:r>
              <a:rPr lang="en-US" sz="2300" b="1" u="sng" dirty="0" smtClean="0">
                <a:solidFill>
                  <a:srgbClr val="FF0000"/>
                </a:solidFill>
                <a:effectLst>
                  <a:outerShdw blurRad="38100" dist="38100" dir="2700000" algn="tl">
                    <a:srgbClr val="000000">
                      <a:alpha val="43137"/>
                    </a:srgbClr>
                  </a:outerShdw>
                </a:effectLst>
              </a:rPr>
              <a:t>Bad </a:t>
            </a:r>
            <a:r>
              <a:rPr lang="en-US" sz="2300" b="1" u="sng" dirty="0">
                <a:solidFill>
                  <a:srgbClr val="FF0000"/>
                </a:solidFill>
                <a:effectLst>
                  <a:outerShdw blurRad="38100" dist="38100" dir="2700000" algn="tl">
                    <a:srgbClr val="000000">
                      <a:alpha val="43137"/>
                    </a:srgbClr>
                  </a:outerShdw>
                </a:effectLst>
              </a:rPr>
              <a:t>states (1)</a:t>
            </a:r>
            <a:r>
              <a:rPr lang="en-US" sz="2300" b="1" dirty="0">
                <a:solidFill>
                  <a:srgbClr val="FF0000"/>
                </a:solidFill>
                <a:effectLst>
                  <a:outerShdw blurRad="38100" dist="38100" dir="2700000" algn="tl">
                    <a:srgbClr val="000000">
                      <a:alpha val="43137"/>
                    </a:srgbClr>
                  </a:outerShdw>
                </a:effectLst>
              </a:rPr>
              <a:t> </a:t>
            </a:r>
            <a:r>
              <a:rPr lang="el-GR" sz="2300" b="1" dirty="0" smtClean="0">
                <a:solidFill>
                  <a:schemeClr val="bg1"/>
                </a:solidFill>
                <a:effectLst>
                  <a:outerShdw blurRad="38100" dist="38100" dir="2700000" algn="tl">
                    <a:srgbClr val="000000">
                      <a:alpha val="43137"/>
                    </a:srgbClr>
                  </a:outerShdw>
                </a:effectLst>
              </a:rPr>
              <a:t>-</a:t>
            </a:r>
            <a:r>
              <a:rPr lang="en-US" sz="2300" b="1" dirty="0" smtClean="0">
                <a:solidFill>
                  <a:schemeClr val="bg1"/>
                </a:solidFill>
                <a:effectLst>
                  <a:outerShdw blurRad="38100" dist="38100" dir="2700000" algn="tl">
                    <a:srgbClr val="000000">
                      <a:alpha val="43137"/>
                    </a:srgbClr>
                  </a:outerShdw>
                </a:effectLst>
              </a:rPr>
              <a:t> </a:t>
            </a:r>
            <a:r>
              <a:rPr lang="en-US" sz="2300" b="1" dirty="0">
                <a:solidFill>
                  <a:schemeClr val="bg1"/>
                </a:solidFill>
                <a:effectLst>
                  <a:outerShdw blurRad="38100" dist="38100" dir="2700000" algn="tl">
                    <a:srgbClr val="000000">
                      <a:alpha val="43137"/>
                    </a:srgbClr>
                  </a:outerShdw>
                </a:effectLst>
              </a:rPr>
              <a:t>e.g., Rows 2, 3, 4, 8, 9, 10:</a:t>
            </a:r>
          </a:p>
          <a:p>
            <a:pPr marL="0" indent="0">
              <a:buNone/>
            </a:pPr>
            <a:r>
              <a:rPr lang="en-US" sz="2300" b="1" dirty="0">
                <a:solidFill>
                  <a:schemeClr val="bg1"/>
                </a:solidFill>
                <a:effectLst>
                  <a:outerShdw blurRad="38100" dist="38100" dir="2700000" algn="tl">
                    <a:srgbClr val="000000">
                      <a:alpha val="43137"/>
                    </a:srgbClr>
                  </a:outerShdw>
                </a:effectLst>
              </a:rPr>
              <a:t>Very high SOC (e.g., Row 2: 96.06%) or very high battery temperature (e.g., Row 3: 49.28 °C)</a:t>
            </a:r>
          </a:p>
          <a:p>
            <a:pPr marL="0" indent="0">
              <a:buNone/>
            </a:pPr>
            <a:r>
              <a:rPr lang="en-US" sz="2300" b="1" dirty="0">
                <a:solidFill>
                  <a:schemeClr val="bg1"/>
                </a:solidFill>
                <a:effectLst>
                  <a:outerShdw blurRad="38100" dist="38100" dir="2700000" algn="tl">
                    <a:srgbClr val="000000">
                      <a:alpha val="43137"/>
                    </a:srgbClr>
                  </a:outerShdw>
                </a:effectLst>
              </a:rPr>
              <a:t>Excessive hydrogen consumption (e.g., Row 9: 16.17 kg/100 km)</a:t>
            </a:r>
          </a:p>
          <a:p>
            <a:pPr marL="0" indent="0">
              <a:buNone/>
            </a:pPr>
            <a:r>
              <a:rPr lang="en-US" sz="2300" b="1" dirty="0">
                <a:solidFill>
                  <a:schemeClr val="bg1"/>
                </a:solidFill>
                <a:effectLst>
                  <a:outerShdw blurRad="38100" dist="38100" dir="2700000" algn="tl">
                    <a:srgbClr val="000000">
                      <a:alpha val="43137"/>
                    </a:srgbClr>
                  </a:outerShdw>
                </a:effectLst>
              </a:rPr>
              <a:t>High/unstable battery power (e.g., Row 9: 44.98 kW → system strain)</a:t>
            </a:r>
          </a:p>
          <a:p>
            <a:pPr marL="0" indent="0">
              <a:buNone/>
            </a:pPr>
            <a:endParaRPr lang="en-US" sz="20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790454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bg1"/>
                </a:solidFill>
                <a:effectLst>
                  <a:outerShdw blurRad="38100" dist="38100" dir="2700000" algn="tl">
                    <a:srgbClr val="000000">
                      <a:alpha val="43137"/>
                    </a:srgbClr>
                  </a:outerShdw>
                </a:effectLst>
              </a:rPr>
              <a:t>CODE CREATION </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7544" y="1628800"/>
            <a:ext cx="8229600" cy="4464496"/>
          </a:xfrm>
        </p:spPr>
        <p:txBody>
          <a:bodyPr>
            <a:noAutofit/>
          </a:bodyPr>
          <a:lstStyle/>
          <a:p>
            <a:pPr marL="0" indent="0">
              <a:buNone/>
            </a:pPr>
            <a:r>
              <a:rPr lang="en-US" sz="2400" b="1" u="sng" dirty="0" smtClean="0">
                <a:solidFill>
                  <a:schemeClr val="bg1"/>
                </a:solidFill>
                <a:effectLst>
                  <a:outerShdw blurRad="38100" dist="38100" dir="2700000" algn="tl">
                    <a:srgbClr val="000000">
                      <a:alpha val="43137"/>
                    </a:srgbClr>
                  </a:outerShdw>
                </a:effectLst>
              </a:rPr>
              <a:t>The Chapters of our code are</a:t>
            </a:r>
            <a:r>
              <a:rPr lang="en-US" sz="2400" b="1" dirty="0" smtClean="0">
                <a:solidFill>
                  <a:schemeClr val="bg1"/>
                </a:solidFill>
                <a:effectLst>
                  <a:outerShdw blurRad="38100" dist="38100" dir="2700000" algn="tl">
                    <a:srgbClr val="000000">
                      <a:alpha val="43137"/>
                    </a:srgbClr>
                  </a:outerShdw>
                </a:effectLst>
              </a:rPr>
              <a:t>:</a:t>
            </a:r>
          </a:p>
          <a:p>
            <a:pPr marL="457200" indent="-457200">
              <a:buAutoNum type="arabicParenR"/>
            </a:pPr>
            <a:r>
              <a:rPr lang="en-US" sz="2400" b="1" dirty="0" smtClean="0">
                <a:solidFill>
                  <a:schemeClr val="bg1"/>
                </a:solidFill>
                <a:effectLst>
                  <a:outerShdw blurRad="38100" dist="38100" dir="2700000" algn="tl">
                    <a:srgbClr val="000000">
                      <a:alpha val="43137"/>
                    </a:srgbClr>
                  </a:outerShdw>
                </a:effectLst>
              </a:rPr>
              <a:t>Import of the basic python libraries for this work:</a:t>
            </a:r>
          </a:p>
          <a:p>
            <a:pPr marL="457200" indent="-457200">
              <a:buAutoNum type="arabicParenR"/>
            </a:pPr>
            <a:r>
              <a:rPr lang="en-US" sz="2400" b="1" dirty="0" smtClean="0">
                <a:solidFill>
                  <a:schemeClr val="bg1"/>
                </a:solidFill>
                <a:effectLst>
                  <a:outerShdw blurRad="38100" dist="38100" dir="2700000" algn="tl">
                    <a:srgbClr val="000000">
                      <a:alpha val="43137"/>
                    </a:srgbClr>
                  </a:outerShdw>
                </a:effectLst>
              </a:rPr>
              <a:t>Reading the file with the target</a:t>
            </a:r>
          </a:p>
          <a:p>
            <a:pPr marL="457200" indent="-457200">
              <a:buAutoNum type="arabicParenR"/>
            </a:pPr>
            <a:r>
              <a:rPr lang="en-US" sz="2400" b="1" dirty="0" smtClean="0">
                <a:solidFill>
                  <a:schemeClr val="bg1"/>
                </a:solidFill>
                <a:effectLst>
                  <a:outerShdw blurRad="38100" dist="38100" dir="2700000" algn="tl">
                    <a:srgbClr val="000000">
                      <a:alpha val="43137"/>
                    </a:srgbClr>
                  </a:outerShdw>
                </a:effectLst>
              </a:rPr>
              <a:t>Defining characteristics and goal</a:t>
            </a:r>
          </a:p>
          <a:p>
            <a:pPr marL="457200" indent="-457200">
              <a:buAutoNum type="arabicParenR"/>
            </a:pPr>
            <a:r>
              <a:rPr lang="en-US" sz="2400" b="1" dirty="0" smtClean="0">
                <a:solidFill>
                  <a:schemeClr val="bg1"/>
                </a:solidFill>
                <a:effectLst>
                  <a:outerShdw blurRad="38100" dist="38100" dir="2700000" algn="tl">
                    <a:srgbClr val="000000">
                      <a:alpha val="43137"/>
                    </a:srgbClr>
                  </a:outerShdw>
                </a:effectLst>
              </a:rPr>
              <a:t>Model definition</a:t>
            </a:r>
          </a:p>
          <a:p>
            <a:pPr marL="457200" indent="-457200">
              <a:buAutoNum type="arabicParenR"/>
            </a:pPr>
            <a:r>
              <a:rPr lang="en-US" sz="2400" b="1" dirty="0" smtClean="0">
                <a:solidFill>
                  <a:schemeClr val="bg1"/>
                </a:solidFill>
                <a:effectLst>
                  <a:outerShdw blurRad="38100" dist="38100" dir="2700000" algn="tl">
                    <a:srgbClr val="000000">
                      <a:alpha val="43137"/>
                    </a:srgbClr>
                  </a:outerShdw>
                </a:effectLst>
              </a:rPr>
              <a:t>Training and evaluation with cross-validation and confusion matrix storage</a:t>
            </a:r>
          </a:p>
          <a:p>
            <a:pPr marL="457200" indent="-457200">
              <a:buAutoNum type="arabicParenR"/>
            </a:pPr>
            <a:r>
              <a:rPr lang="en-US" sz="2400" b="1" dirty="0" smtClean="0">
                <a:solidFill>
                  <a:schemeClr val="bg1"/>
                </a:solidFill>
                <a:effectLst>
                  <a:outerShdw blurRad="38100" dist="38100" dir="2700000" algn="tl">
                    <a:srgbClr val="000000">
                      <a:alpha val="43137"/>
                    </a:srgbClr>
                  </a:outerShdw>
                </a:effectLst>
              </a:rPr>
              <a:t>Create a folder to store images</a:t>
            </a:r>
          </a:p>
          <a:p>
            <a:pPr marL="457200" indent="-457200">
              <a:buAutoNum type="arabicParenR"/>
            </a:pPr>
            <a:r>
              <a:rPr lang="en-US" sz="2400" b="1" dirty="0" smtClean="0">
                <a:solidFill>
                  <a:schemeClr val="bg1"/>
                </a:solidFill>
                <a:effectLst>
                  <a:outerShdw blurRad="38100" dist="38100" dir="2700000" algn="tl">
                    <a:srgbClr val="000000">
                      <a:alpha val="43137"/>
                    </a:srgbClr>
                  </a:outerShdw>
                </a:effectLst>
              </a:rPr>
              <a:t>Visualization and storage of confusion matrix</a:t>
            </a:r>
          </a:p>
          <a:p>
            <a:pPr marL="457200" indent="-457200">
              <a:buAutoNum type="arabicParenR"/>
            </a:pPr>
            <a:r>
              <a:rPr lang="en-US" sz="2400" b="1" dirty="0" smtClean="0">
                <a:solidFill>
                  <a:schemeClr val="bg1"/>
                </a:solidFill>
                <a:effectLst>
                  <a:outerShdw blurRad="38100" dist="38100" dir="2700000" algn="tl">
                    <a:srgbClr val="000000">
                      <a:alpha val="43137"/>
                    </a:srgbClr>
                  </a:outerShdw>
                </a:effectLst>
              </a:rPr>
              <a:t>Overall scoreboard</a:t>
            </a:r>
          </a:p>
          <a:p>
            <a:pPr marL="457200" indent="-457200">
              <a:buAutoNum type="arabicParenR"/>
            </a:pPr>
            <a:r>
              <a:rPr lang="en-US" sz="2400" b="1" dirty="0">
                <a:solidFill>
                  <a:schemeClr val="bg1"/>
                </a:solidFill>
                <a:effectLst>
                  <a:outerShdw blurRad="38100" dist="38100" dir="2700000" algn="tl">
                    <a:srgbClr val="000000">
                      <a:alpha val="43137"/>
                    </a:srgbClr>
                  </a:outerShdw>
                </a:effectLst>
              </a:rPr>
              <a:t>Visualization of overall results</a:t>
            </a:r>
            <a:endParaRPr lang="en-US" sz="2400" b="1" dirty="0" smtClean="0">
              <a:solidFill>
                <a:schemeClr val="bg1"/>
              </a:solidFill>
              <a:effectLst>
                <a:outerShdw blurRad="38100" dist="38100" dir="2700000" algn="tl">
                  <a:srgbClr val="000000">
                    <a:alpha val="43137"/>
                  </a:srgbClr>
                </a:outerShdw>
              </a:effectLst>
            </a:endParaRPr>
          </a:p>
          <a:p>
            <a:pPr marL="457200" indent="-457200">
              <a:buAutoNum type="arabicParenR"/>
            </a:pPr>
            <a:endParaRPr lang="en-US" sz="24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682551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CODE CREATION </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7544" y="1268760"/>
            <a:ext cx="8229600" cy="5040560"/>
          </a:xfrm>
        </p:spPr>
        <p:txBody>
          <a:bodyPr>
            <a:noAutofit/>
          </a:bodyPr>
          <a:lstStyle/>
          <a:p>
            <a:pPr marL="0" indent="0">
              <a:buNone/>
            </a:pPr>
            <a:r>
              <a:rPr lang="en-US" sz="2400" b="1" u="sng" dirty="0" smtClean="0">
                <a:solidFill>
                  <a:schemeClr val="bg1"/>
                </a:solidFill>
                <a:effectLst>
                  <a:outerShdw blurRad="38100" dist="38100" dir="2700000" algn="tl">
                    <a:srgbClr val="000000">
                      <a:alpha val="43137"/>
                    </a:srgbClr>
                  </a:outerShdw>
                </a:effectLst>
              </a:rPr>
              <a:t>The important Chapters of our code are</a:t>
            </a:r>
            <a:r>
              <a:rPr lang="en-US" sz="2400" b="1" dirty="0" smtClean="0">
                <a:solidFill>
                  <a:schemeClr val="bg1"/>
                </a:solidFill>
                <a:effectLst>
                  <a:outerShdw blurRad="38100" dist="38100" dir="2700000" algn="tl">
                    <a:srgbClr val="000000">
                      <a:alpha val="43137"/>
                    </a:srgbClr>
                  </a:outerShdw>
                </a:effectLst>
              </a:rPr>
              <a:t>:</a:t>
            </a:r>
          </a:p>
          <a:p>
            <a:pPr marL="0" indent="0">
              <a:buNone/>
            </a:pPr>
            <a:endParaRPr lang="en-US" sz="2400" b="1" dirty="0" smtClean="0">
              <a:solidFill>
                <a:schemeClr val="bg1"/>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3</a:t>
            </a:r>
            <a:r>
              <a:rPr lang="en-US" sz="2400" b="1" dirty="0">
                <a:solidFill>
                  <a:schemeClr val="bg1"/>
                </a:solidFill>
                <a:effectLst>
                  <a:outerShdw blurRad="38100" dist="38100" dir="2700000" algn="tl">
                    <a:srgbClr val="000000">
                      <a:alpha val="43137"/>
                    </a:srgbClr>
                  </a:outerShdw>
                </a:effectLst>
              </a:rPr>
              <a:t>) Defining characteristics and </a:t>
            </a:r>
            <a:r>
              <a:rPr lang="en-US" sz="2400" b="1" dirty="0" smtClean="0">
                <a:solidFill>
                  <a:schemeClr val="bg1"/>
                </a:solidFill>
                <a:effectLst>
                  <a:outerShdw blurRad="38100" dist="38100" dir="2700000" algn="tl">
                    <a:srgbClr val="000000">
                      <a:alpha val="43137"/>
                    </a:srgbClr>
                  </a:outerShdw>
                </a:effectLst>
              </a:rPr>
              <a:t>goal:</a:t>
            </a:r>
            <a:endParaRPr lang="en-US" sz="2400" b="1" dirty="0">
              <a:solidFill>
                <a:schemeClr val="bg1"/>
              </a:solidFill>
              <a:effectLst>
                <a:outerShdw blurRad="38100" dist="38100" dir="2700000" algn="tl">
                  <a:srgbClr val="000000">
                    <a:alpha val="43137"/>
                  </a:srgbClr>
                </a:outerShdw>
              </a:effectLst>
            </a:endParaRPr>
          </a:p>
          <a:p>
            <a:pPr marL="0" indent="0">
              <a:buNone/>
            </a:pPr>
            <a:r>
              <a:rPr lang="en-US" sz="2400" b="1" dirty="0" smtClean="0">
                <a:solidFill>
                  <a:srgbClr val="FFFF00"/>
                </a:solidFill>
                <a:effectLst>
                  <a:outerShdw blurRad="38100" dist="38100" dir="2700000" algn="tl">
                    <a:srgbClr val="000000">
                      <a:alpha val="43137"/>
                    </a:srgbClr>
                  </a:outerShdw>
                </a:effectLst>
              </a:rPr>
              <a:t>80</a:t>
            </a:r>
            <a:r>
              <a:rPr lang="en-US" sz="2400" b="1" dirty="0">
                <a:solidFill>
                  <a:srgbClr val="FFFF00"/>
                </a:solidFill>
                <a:effectLst>
                  <a:outerShdw blurRad="38100" dist="38100" dir="2700000" algn="tl">
                    <a:srgbClr val="000000">
                      <a:alpha val="43137"/>
                    </a:srgbClr>
                  </a:outerShdw>
                </a:effectLst>
              </a:rPr>
              <a:t>% </a:t>
            </a:r>
            <a:r>
              <a:rPr lang="en-US" sz="2400" b="1" dirty="0" smtClean="0">
                <a:solidFill>
                  <a:srgbClr val="FFFF00"/>
                </a:solidFill>
                <a:effectLst>
                  <a:outerShdw blurRad="38100" dist="38100" dir="2700000" algn="tl">
                    <a:srgbClr val="000000">
                      <a:alpha val="43137"/>
                    </a:srgbClr>
                  </a:outerShdw>
                </a:effectLst>
              </a:rPr>
              <a:t>of the</a:t>
            </a:r>
            <a:r>
              <a:rPr lang="el-GR" sz="2400" b="1" dirty="0" smtClean="0">
                <a:solidFill>
                  <a:srgbClr val="FFFF00"/>
                </a:solidFill>
                <a:effectLst>
                  <a:outerShdw blurRad="38100" dist="38100" dir="2700000" algn="tl">
                    <a:srgbClr val="000000">
                      <a:alpha val="43137"/>
                    </a:srgbClr>
                  </a:outerShdw>
                </a:effectLst>
              </a:rPr>
              <a:t> </a:t>
            </a:r>
            <a:r>
              <a:rPr lang="en-US" sz="2400" b="1" dirty="0" smtClean="0">
                <a:solidFill>
                  <a:srgbClr val="FFFF00"/>
                </a:solidFill>
                <a:effectLst>
                  <a:outerShdw blurRad="38100" dist="38100" dir="2700000" algn="tl">
                    <a:srgbClr val="000000">
                      <a:alpha val="43137"/>
                    </a:srgbClr>
                  </a:outerShdw>
                </a:effectLst>
              </a:rPr>
              <a:t>dataset for </a:t>
            </a:r>
            <a:r>
              <a:rPr lang="en-US" sz="2400" b="1" dirty="0">
                <a:solidFill>
                  <a:srgbClr val="FFFF00"/>
                </a:solidFill>
                <a:effectLst>
                  <a:outerShdw blurRad="38100" dist="38100" dir="2700000" algn="tl">
                    <a:srgbClr val="000000">
                      <a:alpha val="43137"/>
                    </a:srgbClr>
                  </a:outerShdw>
                </a:effectLst>
              </a:rPr>
              <a:t>training </a:t>
            </a:r>
          </a:p>
          <a:p>
            <a:pPr marL="0" indent="0">
              <a:buNone/>
            </a:pPr>
            <a:r>
              <a:rPr lang="en-US" sz="2400" b="1" dirty="0" smtClean="0">
                <a:solidFill>
                  <a:srgbClr val="FFFF00"/>
                </a:solidFill>
                <a:effectLst>
                  <a:outerShdw blurRad="38100" dist="38100" dir="2700000" algn="tl">
                    <a:srgbClr val="000000">
                      <a:alpha val="43137"/>
                    </a:srgbClr>
                  </a:outerShdw>
                </a:effectLst>
              </a:rPr>
              <a:t>20</a:t>
            </a:r>
            <a:r>
              <a:rPr lang="en-US" sz="2400" b="1" dirty="0">
                <a:solidFill>
                  <a:srgbClr val="FFFF00"/>
                </a:solidFill>
                <a:effectLst>
                  <a:outerShdw blurRad="38100" dist="38100" dir="2700000" algn="tl">
                    <a:srgbClr val="000000">
                      <a:alpha val="43137"/>
                    </a:srgbClr>
                  </a:outerShdw>
                </a:effectLst>
              </a:rPr>
              <a:t>% </a:t>
            </a:r>
            <a:r>
              <a:rPr lang="en-US" sz="2400" b="1" dirty="0" smtClean="0">
                <a:solidFill>
                  <a:srgbClr val="FFFF00"/>
                </a:solidFill>
                <a:effectLst>
                  <a:outerShdw blurRad="38100" dist="38100" dir="2700000" algn="tl">
                    <a:srgbClr val="000000">
                      <a:alpha val="43137"/>
                    </a:srgbClr>
                  </a:outerShdw>
                </a:effectLst>
              </a:rPr>
              <a:t>of the</a:t>
            </a:r>
            <a:r>
              <a:rPr lang="el-GR" sz="2400" b="1" dirty="0" smtClean="0">
                <a:solidFill>
                  <a:srgbClr val="FFFF00"/>
                </a:solidFill>
                <a:effectLst>
                  <a:outerShdw blurRad="38100" dist="38100" dir="2700000" algn="tl">
                    <a:srgbClr val="000000">
                      <a:alpha val="43137"/>
                    </a:srgbClr>
                  </a:outerShdw>
                </a:effectLst>
              </a:rPr>
              <a:t> </a:t>
            </a:r>
            <a:r>
              <a:rPr lang="en-US" sz="2400" b="1" dirty="0">
                <a:solidFill>
                  <a:srgbClr val="FFFF00"/>
                </a:solidFill>
                <a:effectLst>
                  <a:outerShdw blurRad="38100" dist="38100" dir="2700000" algn="tl">
                    <a:srgbClr val="000000">
                      <a:alpha val="43137"/>
                    </a:srgbClr>
                  </a:outerShdw>
                </a:effectLst>
              </a:rPr>
              <a:t>dataset </a:t>
            </a:r>
            <a:r>
              <a:rPr lang="en-US" sz="2400" b="1" dirty="0" smtClean="0">
                <a:solidFill>
                  <a:srgbClr val="FFFF00"/>
                </a:solidFill>
                <a:effectLst>
                  <a:outerShdw blurRad="38100" dist="38100" dir="2700000" algn="tl">
                    <a:srgbClr val="000000">
                      <a:alpha val="43137"/>
                    </a:srgbClr>
                  </a:outerShdw>
                </a:effectLst>
              </a:rPr>
              <a:t>for testing </a:t>
            </a:r>
          </a:p>
          <a:p>
            <a:pPr marL="0" indent="0">
              <a:buNone/>
            </a:pPr>
            <a:endParaRPr lang="en-US" sz="2400" b="1" dirty="0" smtClean="0">
              <a:solidFill>
                <a:schemeClr val="bg1"/>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4</a:t>
            </a:r>
            <a:r>
              <a:rPr lang="en-US" sz="2400" b="1" dirty="0">
                <a:solidFill>
                  <a:schemeClr val="bg1"/>
                </a:solidFill>
                <a:effectLst>
                  <a:outerShdw blurRad="38100" dist="38100" dir="2700000" algn="tl">
                    <a:srgbClr val="000000">
                      <a:alpha val="43137"/>
                    </a:srgbClr>
                  </a:outerShdw>
                </a:effectLst>
              </a:rPr>
              <a:t>) Model </a:t>
            </a:r>
            <a:r>
              <a:rPr lang="en-US" sz="2400" b="1" dirty="0" smtClean="0">
                <a:solidFill>
                  <a:schemeClr val="bg1"/>
                </a:solidFill>
                <a:effectLst>
                  <a:outerShdw blurRad="38100" dist="38100" dir="2700000" algn="tl">
                    <a:srgbClr val="000000">
                      <a:alpha val="43137"/>
                    </a:srgbClr>
                  </a:outerShdw>
                </a:effectLst>
              </a:rPr>
              <a:t>definition:</a:t>
            </a:r>
          </a:p>
          <a:p>
            <a:pPr marL="0" indent="0">
              <a:buNone/>
            </a:pPr>
            <a:r>
              <a:rPr lang="en-US" sz="2400" b="1" dirty="0" smtClean="0">
                <a:solidFill>
                  <a:srgbClr val="92D050"/>
                </a:solidFill>
                <a:effectLst>
                  <a:outerShdw blurRad="38100" dist="38100" dir="2700000" algn="tl">
                    <a:srgbClr val="000000">
                      <a:alpha val="43137"/>
                    </a:srgbClr>
                  </a:outerShdw>
                </a:effectLst>
              </a:rPr>
              <a:t>Random Forest, Naive Bayes,  K-Nearest Neighbors, Logistic Regression, </a:t>
            </a:r>
            <a:r>
              <a:rPr lang="en-US" sz="2400" b="1" dirty="0">
                <a:solidFill>
                  <a:srgbClr val="92D050"/>
                </a:solidFill>
                <a:effectLst>
                  <a:outerShdw blurRad="38100" dist="38100" dir="2700000" algn="tl">
                    <a:srgbClr val="000000">
                      <a:alpha val="43137"/>
                    </a:srgbClr>
                  </a:outerShdw>
                </a:effectLst>
              </a:rPr>
              <a:t> </a:t>
            </a:r>
            <a:r>
              <a:rPr lang="en-US" sz="2400" b="1" dirty="0" smtClean="0">
                <a:solidFill>
                  <a:srgbClr val="92D050"/>
                </a:solidFill>
                <a:effectLst>
                  <a:outerShdw blurRad="38100" dist="38100" dir="2700000" algn="tl">
                    <a:srgbClr val="000000">
                      <a:alpha val="43137"/>
                    </a:srgbClr>
                  </a:outerShdw>
                </a:effectLst>
              </a:rPr>
              <a:t>Support </a:t>
            </a:r>
            <a:r>
              <a:rPr lang="en-US" sz="2400" b="1" dirty="0">
                <a:solidFill>
                  <a:srgbClr val="92D050"/>
                </a:solidFill>
                <a:effectLst>
                  <a:outerShdw blurRad="38100" dist="38100" dir="2700000" algn="tl">
                    <a:srgbClr val="000000">
                      <a:alpha val="43137"/>
                    </a:srgbClr>
                  </a:outerShdw>
                </a:effectLst>
              </a:rPr>
              <a:t>Vector </a:t>
            </a:r>
            <a:r>
              <a:rPr lang="en-US" sz="2400" b="1" dirty="0" smtClean="0">
                <a:solidFill>
                  <a:srgbClr val="92D050"/>
                </a:solidFill>
                <a:effectLst>
                  <a:outerShdw blurRad="38100" dist="38100" dir="2700000" algn="tl">
                    <a:srgbClr val="000000">
                      <a:alpha val="43137"/>
                    </a:srgbClr>
                  </a:outerShdw>
                </a:effectLst>
              </a:rPr>
              <a:t>Machine</a:t>
            </a:r>
          </a:p>
          <a:p>
            <a:pPr marL="0" indent="0">
              <a:buNone/>
            </a:pPr>
            <a:endParaRPr lang="en-US" sz="2400" b="1" dirty="0" smtClean="0">
              <a:solidFill>
                <a:schemeClr val="bg1"/>
              </a:solidFill>
              <a:effectLst>
                <a:outerShdw blurRad="38100" dist="38100" dir="2700000" algn="tl">
                  <a:srgbClr val="000000">
                    <a:alpha val="43137"/>
                  </a:srgbClr>
                </a:outerShdw>
              </a:effectLst>
            </a:endParaRPr>
          </a:p>
          <a:p>
            <a:pPr marL="0" indent="0">
              <a:buNone/>
            </a:pPr>
            <a:r>
              <a:rPr lang="en-US" sz="2400" b="1" dirty="0" smtClean="0">
                <a:solidFill>
                  <a:schemeClr val="bg1"/>
                </a:solidFill>
                <a:effectLst>
                  <a:outerShdw blurRad="38100" dist="38100" dir="2700000" algn="tl">
                    <a:srgbClr val="000000">
                      <a:alpha val="43137"/>
                    </a:srgbClr>
                  </a:outerShdw>
                </a:effectLst>
              </a:rPr>
              <a:t>5</a:t>
            </a:r>
            <a:r>
              <a:rPr lang="en-US" sz="2400" b="1" dirty="0" smtClean="0">
                <a:solidFill>
                  <a:schemeClr val="bg1"/>
                </a:solidFill>
                <a:effectLst>
                  <a:outerShdw blurRad="38100" dist="38100" dir="2700000" algn="tl">
                    <a:srgbClr val="000000">
                      <a:alpha val="43137"/>
                    </a:srgbClr>
                  </a:outerShdw>
                </a:effectLst>
              </a:rPr>
              <a:t>) </a:t>
            </a:r>
            <a:r>
              <a:rPr lang="en-US" sz="2400" b="1" dirty="0" smtClean="0">
                <a:solidFill>
                  <a:schemeClr val="accent5">
                    <a:lumMod val="60000"/>
                    <a:lumOff val="40000"/>
                  </a:schemeClr>
                </a:solidFill>
                <a:effectLst>
                  <a:outerShdw blurRad="38100" dist="38100" dir="2700000" algn="tl">
                    <a:srgbClr val="000000">
                      <a:alpha val="43137"/>
                    </a:srgbClr>
                  </a:outerShdw>
                </a:effectLst>
              </a:rPr>
              <a:t>Training </a:t>
            </a:r>
            <a:r>
              <a:rPr lang="en-US" sz="2400" b="1" dirty="0">
                <a:solidFill>
                  <a:schemeClr val="accent5">
                    <a:lumMod val="60000"/>
                    <a:lumOff val="40000"/>
                  </a:schemeClr>
                </a:solidFill>
                <a:effectLst>
                  <a:outerShdw blurRad="38100" dist="38100" dir="2700000" algn="tl">
                    <a:srgbClr val="000000">
                      <a:alpha val="43137"/>
                    </a:srgbClr>
                  </a:outerShdw>
                </a:effectLst>
              </a:rPr>
              <a:t>and evaluation with cross-validation and confusion matrix storage</a:t>
            </a:r>
            <a:endParaRPr lang="en-US" sz="2400" b="1" dirty="0" smtClean="0">
              <a:solidFill>
                <a:schemeClr val="accent5">
                  <a:lumMod val="60000"/>
                  <a:lumOff val="40000"/>
                </a:schemeClr>
              </a:solidFill>
              <a:effectLst>
                <a:outerShdw blurRad="38100" dist="38100" dir="2700000" algn="tl">
                  <a:srgbClr val="000000">
                    <a:alpha val="43137"/>
                  </a:srgbClr>
                </a:outerShdw>
              </a:effectLst>
            </a:endParaRPr>
          </a:p>
          <a:p>
            <a:pPr marL="0" indent="0">
              <a:buNone/>
            </a:pPr>
            <a:endParaRPr lang="en-US" sz="24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21502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RESULTS OF MY EXPERIMENT </a:t>
            </a:r>
            <a:endParaRPr lang="en-US" sz="2400" b="1" dirty="0">
              <a:solidFill>
                <a:schemeClr val="bg1"/>
              </a:solidFill>
              <a:effectLst>
                <a:outerShdw blurRad="38100" dist="38100" dir="2700000" algn="tl">
                  <a:srgbClr val="000000">
                    <a:alpha val="43137"/>
                  </a:srgbClr>
                </a:outerShdw>
              </a:effectLst>
            </a:endParaRPr>
          </a:p>
        </p:txBody>
      </p:sp>
      <p:pic>
        <p:nvPicPr>
          <p:cNvPr id="1030"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512" y="1189750"/>
            <a:ext cx="2808312" cy="2167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189750"/>
            <a:ext cx="2736304" cy="2167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3573016"/>
            <a:ext cx="280831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3573016"/>
            <a:ext cx="275082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840" y="2132856"/>
            <a:ext cx="2808312"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3652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CLASSIFICATION RESULTS ANASLYSIS BY ALGORITHM</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95536" y="1124744"/>
            <a:ext cx="8229600" cy="5256584"/>
          </a:xfrm>
        </p:spPr>
        <p:txBody>
          <a:bodyPr>
            <a:noAutofit/>
          </a:bodyPr>
          <a:lstStyle/>
          <a:p>
            <a:pPr>
              <a:buFont typeface="Wingdings" pitchFamily="2" charset="2"/>
              <a:buChar char="Ø"/>
            </a:pPr>
            <a:r>
              <a:rPr lang="en-US" sz="1400" b="1" dirty="0" smtClean="0">
                <a:solidFill>
                  <a:schemeClr val="bg1"/>
                </a:solidFill>
                <a:effectLst>
                  <a:outerShdw blurRad="38100" dist="38100" dir="2700000" algn="tl">
                    <a:srgbClr val="000000">
                      <a:alpha val="43137"/>
                    </a:srgbClr>
                  </a:outerShdw>
                </a:effectLst>
              </a:rPr>
              <a:t>Random </a:t>
            </a:r>
            <a:r>
              <a:rPr lang="en-US" sz="1400" b="1" dirty="0">
                <a:solidFill>
                  <a:schemeClr val="bg1"/>
                </a:solidFill>
                <a:effectLst>
                  <a:outerShdw blurRad="38100" dist="38100" dir="2700000" algn="tl">
                    <a:srgbClr val="000000">
                      <a:alpha val="43137"/>
                    </a:srgbClr>
                  </a:outerShdw>
                </a:effectLst>
              </a:rPr>
              <a:t>Forest</a:t>
            </a:r>
            <a:r>
              <a:rPr lang="en-US" sz="1400" b="1" dirty="0" smtClean="0">
                <a:solidFill>
                  <a:schemeClr val="bg1"/>
                </a:solidFill>
                <a:effectLst>
                  <a:outerShdw blurRad="38100" dist="38100" dir="2700000" algn="tl">
                    <a:srgbClr val="000000">
                      <a:alpha val="43137"/>
                    </a:srgbClr>
                  </a:outerShdw>
                </a:effectLst>
              </a:rPr>
              <a:t>:</a:t>
            </a:r>
            <a:r>
              <a:rPr lang="el-GR" sz="1400" b="1" dirty="0" smtClean="0">
                <a:solidFill>
                  <a:schemeClr val="bg1"/>
                </a:solidFill>
                <a:effectLst>
                  <a:outerShdw blurRad="38100" dist="38100" dir="2700000" algn="tl">
                    <a:srgbClr val="000000">
                      <a:alpha val="43137"/>
                    </a:srgbClr>
                  </a:outerShdw>
                </a:effectLst>
              </a:rPr>
              <a:t> </a:t>
            </a:r>
            <a:r>
              <a:rPr lang="en-US" sz="1400" b="1" dirty="0" smtClean="0">
                <a:solidFill>
                  <a:schemeClr val="bg1"/>
                </a:solidFill>
                <a:effectLst>
                  <a:outerShdw blurRad="38100" dist="38100" dir="2700000" algn="tl">
                    <a:srgbClr val="000000">
                      <a:alpha val="43137"/>
                    </a:srgbClr>
                  </a:outerShdw>
                </a:effectLst>
              </a:rPr>
              <a:t>The </a:t>
            </a:r>
            <a:r>
              <a:rPr lang="en-US" sz="1400" b="1" dirty="0">
                <a:solidFill>
                  <a:schemeClr val="bg1"/>
                </a:solidFill>
                <a:effectLst>
                  <a:outerShdw blurRad="38100" dist="38100" dir="2700000" algn="tl">
                    <a:srgbClr val="000000">
                      <a:alpha val="43137"/>
                    </a:srgbClr>
                  </a:outerShdw>
                </a:effectLst>
              </a:rPr>
              <a:t>model performed perfectly (Accuracy = 100%), correctly predicting all 53 positive (class 0) and 47 negative (class 1) cases. There are no false positives or false negatives. Ideal for this dataset</a:t>
            </a:r>
            <a:r>
              <a:rPr lang="en-US" sz="1400" b="1" dirty="0" smtClean="0">
                <a:solidFill>
                  <a:schemeClr val="bg1"/>
                </a:solidFill>
                <a:effectLst>
                  <a:outerShdw blurRad="38100" dist="38100" dir="2700000" algn="tl">
                    <a:srgbClr val="000000">
                      <a:alpha val="43137"/>
                    </a:srgbClr>
                  </a:outerShdw>
                </a:effectLst>
              </a:rPr>
              <a:t>.</a:t>
            </a:r>
            <a:endParaRPr lang="el-GR" sz="1400" b="1" dirty="0" smtClean="0">
              <a:solidFill>
                <a:schemeClr val="bg1"/>
              </a:solidFill>
              <a:effectLst>
                <a:outerShdw blurRad="38100" dist="38100" dir="2700000" algn="tl">
                  <a:srgbClr val="000000">
                    <a:alpha val="43137"/>
                  </a:srgbClr>
                </a:outerShdw>
              </a:effectLst>
            </a:endParaRPr>
          </a:p>
          <a:p>
            <a:pPr>
              <a:buFont typeface="Wingdings" pitchFamily="2" charset="2"/>
              <a:buChar char="Ø"/>
            </a:pPr>
            <a:endParaRPr lang="el-GR" sz="1400" b="1" dirty="0" smtClean="0">
              <a:solidFill>
                <a:schemeClr val="bg1"/>
              </a:solidFill>
              <a:effectLst>
                <a:outerShdw blurRad="38100" dist="38100" dir="2700000" algn="tl">
                  <a:srgbClr val="000000">
                    <a:alpha val="43137"/>
                  </a:srgbClr>
                </a:outerShdw>
              </a:effectLst>
            </a:endParaRPr>
          </a:p>
          <a:p>
            <a:pPr>
              <a:buFont typeface="Wingdings" pitchFamily="2" charset="2"/>
              <a:buChar char="Ø"/>
            </a:pPr>
            <a:r>
              <a:rPr lang="en-US" sz="1400" b="1" dirty="0" smtClean="0">
                <a:solidFill>
                  <a:schemeClr val="bg1"/>
                </a:solidFill>
                <a:effectLst>
                  <a:outerShdw blurRad="38100" dist="38100" dir="2700000" algn="tl">
                    <a:srgbClr val="000000">
                      <a:alpha val="43137"/>
                    </a:srgbClr>
                  </a:outerShdw>
                </a:effectLst>
              </a:rPr>
              <a:t>Support </a:t>
            </a:r>
            <a:r>
              <a:rPr lang="en-US" sz="1400" b="1" dirty="0">
                <a:solidFill>
                  <a:schemeClr val="bg1"/>
                </a:solidFill>
                <a:effectLst>
                  <a:outerShdw blurRad="38100" dist="38100" dir="2700000" algn="tl">
                    <a:srgbClr val="000000">
                      <a:alpha val="43137"/>
                    </a:srgbClr>
                  </a:outerShdw>
                </a:effectLst>
              </a:rPr>
              <a:t>Vector Machine (SVM</a:t>
            </a:r>
            <a:r>
              <a:rPr lang="en-US" sz="1400" b="1" dirty="0" smtClean="0">
                <a:solidFill>
                  <a:schemeClr val="bg1"/>
                </a:solidFill>
                <a:effectLst>
                  <a:outerShdw blurRad="38100" dist="38100" dir="2700000" algn="tl">
                    <a:srgbClr val="000000">
                      <a:alpha val="43137"/>
                    </a:srgbClr>
                  </a:outerShdw>
                </a:effectLst>
              </a:rPr>
              <a:t>): It </a:t>
            </a:r>
            <a:r>
              <a:rPr lang="en-US" sz="1400" b="1" dirty="0">
                <a:solidFill>
                  <a:schemeClr val="bg1"/>
                </a:solidFill>
                <a:effectLst>
                  <a:outerShdw blurRad="38100" dist="38100" dir="2700000" algn="tl">
                    <a:srgbClr val="000000">
                      <a:alpha val="43137"/>
                    </a:srgbClr>
                  </a:outerShdw>
                </a:effectLst>
              </a:rPr>
              <a:t>had 1 error in class 0 (1 false positive), but correctly classified all negative cases. Very good </a:t>
            </a:r>
            <a:r>
              <a:rPr lang="en-US" sz="1400" b="1" dirty="0" smtClean="0">
                <a:solidFill>
                  <a:schemeClr val="bg1"/>
                </a:solidFill>
                <a:effectLst>
                  <a:outerShdw blurRad="38100" dist="38100" dir="2700000" algn="tl">
                    <a:srgbClr val="000000">
                      <a:alpha val="43137"/>
                    </a:srgbClr>
                  </a:outerShdw>
                </a:effectLst>
              </a:rPr>
              <a:t>accuracy  </a:t>
            </a:r>
            <a:r>
              <a:rPr lang="en-US" sz="1400" b="1" dirty="0">
                <a:solidFill>
                  <a:schemeClr val="bg1"/>
                </a:solidFill>
                <a:effectLst>
                  <a:outerShdw blurRad="38100" dist="38100" dir="2700000" algn="tl">
                    <a:srgbClr val="000000">
                      <a:alpha val="43137"/>
                    </a:srgbClr>
                  </a:outerShdw>
                </a:effectLst>
              </a:rPr>
              <a:t>Accuracy = 99</a:t>
            </a:r>
            <a:r>
              <a:rPr lang="en-US" sz="1400" b="1" dirty="0" smtClean="0">
                <a:solidFill>
                  <a:schemeClr val="bg1"/>
                </a:solidFill>
                <a:effectLst>
                  <a:outerShdw blurRad="38100" dist="38100" dir="2700000" algn="tl">
                    <a:srgbClr val="000000">
                      <a:alpha val="43137"/>
                    </a:srgbClr>
                  </a:outerShdw>
                </a:effectLst>
              </a:rPr>
              <a:t>% </a:t>
            </a:r>
            <a:r>
              <a:rPr lang="en-US" sz="1400" b="1" dirty="0">
                <a:solidFill>
                  <a:schemeClr val="bg1"/>
                </a:solidFill>
                <a:effectLst>
                  <a:outerShdw blurRad="38100" dist="38100" dir="2700000" algn="tl">
                    <a:srgbClr val="000000">
                      <a:alpha val="43137"/>
                    </a:srgbClr>
                  </a:outerShdw>
                </a:effectLst>
              </a:rPr>
              <a:t>with excellent ability to distinguish between the two classes</a:t>
            </a:r>
            <a:r>
              <a:rPr lang="en-US" sz="1400" b="1" dirty="0" smtClean="0">
                <a:solidFill>
                  <a:schemeClr val="bg1"/>
                </a:solidFill>
                <a:effectLst>
                  <a:outerShdw blurRad="38100" dist="38100" dir="2700000" algn="tl">
                    <a:srgbClr val="000000">
                      <a:alpha val="43137"/>
                    </a:srgbClr>
                  </a:outerShdw>
                </a:effectLst>
              </a:rPr>
              <a:t>.</a:t>
            </a:r>
            <a:endParaRPr lang="el-GR" sz="1400" b="1" dirty="0" smtClean="0">
              <a:solidFill>
                <a:schemeClr val="bg1"/>
              </a:solidFill>
              <a:effectLst>
                <a:outerShdw blurRad="38100" dist="38100" dir="2700000" algn="tl">
                  <a:srgbClr val="000000">
                    <a:alpha val="43137"/>
                  </a:srgbClr>
                </a:outerShdw>
              </a:effectLst>
            </a:endParaRPr>
          </a:p>
          <a:p>
            <a:pPr>
              <a:buFont typeface="Wingdings" pitchFamily="2" charset="2"/>
              <a:buChar char="Ø"/>
            </a:pPr>
            <a:endParaRPr lang="el-GR" sz="1400" b="1" dirty="0" smtClean="0">
              <a:solidFill>
                <a:schemeClr val="bg1"/>
              </a:solidFill>
              <a:effectLst>
                <a:outerShdw blurRad="38100" dist="38100" dir="2700000" algn="tl">
                  <a:srgbClr val="000000">
                    <a:alpha val="43137"/>
                  </a:srgbClr>
                </a:outerShdw>
              </a:effectLst>
            </a:endParaRPr>
          </a:p>
          <a:p>
            <a:pPr>
              <a:buFont typeface="Wingdings" pitchFamily="2" charset="2"/>
              <a:buChar char="Ø"/>
            </a:pPr>
            <a:r>
              <a:rPr lang="en-US" sz="1400" b="1" dirty="0" smtClean="0">
                <a:solidFill>
                  <a:schemeClr val="bg1"/>
                </a:solidFill>
                <a:effectLst>
                  <a:outerShdw blurRad="38100" dist="38100" dir="2700000" algn="tl">
                    <a:srgbClr val="000000">
                      <a:alpha val="43137"/>
                    </a:srgbClr>
                  </a:outerShdw>
                </a:effectLst>
              </a:rPr>
              <a:t>Naive </a:t>
            </a:r>
            <a:r>
              <a:rPr lang="en-US" sz="1400" b="1" dirty="0">
                <a:solidFill>
                  <a:schemeClr val="bg1"/>
                </a:solidFill>
                <a:effectLst>
                  <a:outerShdw blurRad="38100" dist="38100" dir="2700000" algn="tl">
                    <a:srgbClr val="000000">
                      <a:alpha val="43137"/>
                    </a:srgbClr>
                  </a:outerShdw>
                </a:effectLst>
              </a:rPr>
              <a:t>Bayes</a:t>
            </a:r>
            <a:r>
              <a:rPr lang="en-US" sz="1400" b="1" dirty="0" smtClean="0">
                <a:solidFill>
                  <a:schemeClr val="bg1"/>
                </a:solidFill>
                <a:effectLst>
                  <a:outerShdw blurRad="38100" dist="38100" dir="2700000" algn="tl">
                    <a:srgbClr val="000000">
                      <a:alpha val="43137"/>
                    </a:srgbClr>
                  </a:outerShdw>
                </a:effectLst>
              </a:rPr>
              <a:t>: It </a:t>
            </a:r>
            <a:r>
              <a:rPr lang="en-US" sz="1400" b="1" dirty="0">
                <a:solidFill>
                  <a:schemeClr val="bg1"/>
                </a:solidFill>
                <a:effectLst>
                  <a:outerShdw blurRad="38100" dist="38100" dir="2700000" algn="tl">
                    <a:srgbClr val="000000">
                      <a:alpha val="43137"/>
                    </a:srgbClr>
                  </a:outerShdw>
                </a:effectLst>
              </a:rPr>
              <a:t>had 2 errors in class 0 (false positives</a:t>
            </a:r>
            <a:r>
              <a:rPr lang="en-US" sz="1400" b="1" dirty="0" smtClean="0">
                <a:solidFill>
                  <a:schemeClr val="bg1"/>
                </a:solidFill>
                <a:effectLst>
                  <a:outerShdw blurRad="38100" dist="38100" dir="2700000" algn="tl">
                    <a:srgbClr val="000000">
                      <a:alpha val="43137"/>
                    </a:srgbClr>
                  </a:outerShdw>
                </a:effectLst>
              </a:rPr>
              <a:t>) </a:t>
            </a:r>
            <a:r>
              <a:rPr lang="en-US" sz="1400" b="1" dirty="0">
                <a:solidFill>
                  <a:schemeClr val="bg1"/>
                </a:solidFill>
                <a:effectLst>
                  <a:outerShdw blurRad="38100" dist="38100" dir="2700000" algn="tl">
                    <a:srgbClr val="000000">
                      <a:alpha val="43137"/>
                    </a:srgbClr>
                  </a:outerShdw>
                </a:effectLst>
              </a:rPr>
              <a:t>but no errors in class 1. Excellent performance for such a simple </a:t>
            </a:r>
            <a:r>
              <a:rPr lang="en-US" sz="1400" b="1" dirty="0" smtClean="0">
                <a:solidFill>
                  <a:schemeClr val="bg1"/>
                </a:solidFill>
                <a:effectLst>
                  <a:outerShdw blurRad="38100" dist="38100" dir="2700000" algn="tl">
                    <a:srgbClr val="000000">
                      <a:alpha val="43137"/>
                    </a:srgbClr>
                  </a:outerShdw>
                </a:effectLst>
              </a:rPr>
              <a:t>model </a:t>
            </a:r>
            <a:r>
              <a:rPr lang="en-US" sz="1400" b="1" dirty="0">
                <a:solidFill>
                  <a:schemeClr val="bg1"/>
                </a:solidFill>
                <a:effectLst>
                  <a:outerShdw blurRad="38100" dist="38100" dir="2700000" algn="tl">
                    <a:srgbClr val="000000">
                      <a:alpha val="43137"/>
                    </a:srgbClr>
                  </a:outerShdw>
                </a:effectLst>
              </a:rPr>
              <a:t>Accuracy = 98%. Slightly more prone to false positives</a:t>
            </a:r>
            <a:r>
              <a:rPr lang="en-US" sz="1400" b="1" dirty="0" smtClean="0">
                <a:solidFill>
                  <a:schemeClr val="bg1"/>
                </a:solidFill>
                <a:effectLst>
                  <a:outerShdw blurRad="38100" dist="38100" dir="2700000" algn="tl">
                    <a:srgbClr val="000000">
                      <a:alpha val="43137"/>
                    </a:srgbClr>
                  </a:outerShdw>
                </a:effectLst>
              </a:rPr>
              <a:t>.</a:t>
            </a:r>
            <a:endParaRPr lang="el-GR" sz="1400" b="1" dirty="0" smtClean="0">
              <a:solidFill>
                <a:schemeClr val="bg1"/>
              </a:solidFill>
              <a:effectLst>
                <a:outerShdw blurRad="38100" dist="38100" dir="2700000" algn="tl">
                  <a:srgbClr val="000000">
                    <a:alpha val="43137"/>
                  </a:srgbClr>
                </a:outerShdw>
              </a:effectLst>
            </a:endParaRPr>
          </a:p>
          <a:p>
            <a:pPr>
              <a:buFont typeface="Wingdings" pitchFamily="2" charset="2"/>
              <a:buChar char="Ø"/>
            </a:pPr>
            <a:endParaRPr lang="el-GR" sz="1400" b="1" dirty="0" smtClean="0">
              <a:solidFill>
                <a:schemeClr val="bg1"/>
              </a:solidFill>
              <a:effectLst>
                <a:outerShdw blurRad="38100" dist="38100" dir="2700000" algn="tl">
                  <a:srgbClr val="000000">
                    <a:alpha val="43137"/>
                  </a:srgbClr>
                </a:outerShdw>
              </a:effectLst>
            </a:endParaRPr>
          </a:p>
          <a:p>
            <a:pPr>
              <a:buFont typeface="Wingdings" pitchFamily="2" charset="2"/>
              <a:buChar char="Ø"/>
            </a:pPr>
            <a:r>
              <a:rPr lang="en-US" sz="1400" b="1" dirty="0" smtClean="0">
                <a:solidFill>
                  <a:schemeClr val="bg1"/>
                </a:solidFill>
                <a:effectLst>
                  <a:outerShdw blurRad="38100" dist="38100" dir="2700000" algn="tl">
                    <a:srgbClr val="000000">
                      <a:alpha val="43137"/>
                    </a:srgbClr>
                  </a:outerShdw>
                </a:effectLst>
              </a:rPr>
              <a:t>K-Nearest </a:t>
            </a:r>
            <a:r>
              <a:rPr lang="en-US" sz="1400" b="1" dirty="0">
                <a:solidFill>
                  <a:schemeClr val="bg1"/>
                </a:solidFill>
                <a:effectLst>
                  <a:outerShdw blurRad="38100" dist="38100" dir="2700000" algn="tl">
                    <a:srgbClr val="000000">
                      <a:alpha val="43137"/>
                    </a:srgbClr>
                  </a:outerShdw>
                </a:effectLst>
              </a:rPr>
              <a:t>Neighbors (KNN</a:t>
            </a:r>
            <a:r>
              <a:rPr lang="en-US" sz="1400" b="1" dirty="0" smtClean="0">
                <a:solidFill>
                  <a:schemeClr val="bg1"/>
                </a:solidFill>
                <a:effectLst>
                  <a:outerShdw blurRad="38100" dist="38100" dir="2700000" algn="tl">
                    <a:srgbClr val="000000">
                      <a:alpha val="43137"/>
                    </a:srgbClr>
                  </a:outerShdw>
                </a:effectLst>
              </a:rPr>
              <a:t>): Predicted </a:t>
            </a:r>
            <a:r>
              <a:rPr lang="en-US" sz="1400" b="1" dirty="0">
                <a:solidFill>
                  <a:schemeClr val="bg1"/>
                </a:solidFill>
                <a:effectLst>
                  <a:outerShdw blurRad="38100" dist="38100" dir="2700000" algn="tl">
                    <a:srgbClr val="000000">
                      <a:alpha val="43137"/>
                    </a:srgbClr>
                  </a:outerShdw>
                </a:effectLst>
              </a:rPr>
              <a:t>all negative cases correctly but made 6 errors in category 0. Increased false positives, with Accuracy = 94%. Possibly affected by the distribution or scale of the features</a:t>
            </a:r>
            <a:r>
              <a:rPr lang="en-US" sz="1400" b="1" dirty="0" smtClean="0">
                <a:solidFill>
                  <a:schemeClr val="bg1"/>
                </a:solidFill>
                <a:effectLst>
                  <a:outerShdw blurRad="38100" dist="38100" dir="2700000" algn="tl">
                    <a:srgbClr val="000000">
                      <a:alpha val="43137"/>
                    </a:srgbClr>
                  </a:outerShdw>
                </a:effectLst>
              </a:rPr>
              <a:t>.</a:t>
            </a:r>
            <a:endParaRPr lang="el-GR" sz="1400" b="1" dirty="0" smtClean="0">
              <a:solidFill>
                <a:schemeClr val="bg1"/>
              </a:solidFill>
              <a:effectLst>
                <a:outerShdw blurRad="38100" dist="38100" dir="2700000" algn="tl">
                  <a:srgbClr val="000000">
                    <a:alpha val="43137"/>
                  </a:srgbClr>
                </a:outerShdw>
              </a:effectLst>
            </a:endParaRPr>
          </a:p>
          <a:p>
            <a:pPr>
              <a:buFont typeface="Wingdings" pitchFamily="2" charset="2"/>
              <a:buChar char="Ø"/>
            </a:pPr>
            <a:endParaRPr lang="el-GR" sz="1400" b="1" dirty="0" smtClean="0">
              <a:solidFill>
                <a:schemeClr val="bg1"/>
              </a:solidFill>
              <a:effectLst>
                <a:outerShdw blurRad="38100" dist="38100" dir="2700000" algn="tl">
                  <a:srgbClr val="000000">
                    <a:alpha val="43137"/>
                  </a:srgbClr>
                </a:outerShdw>
              </a:effectLst>
            </a:endParaRPr>
          </a:p>
          <a:p>
            <a:pPr>
              <a:buFont typeface="Wingdings" pitchFamily="2" charset="2"/>
              <a:buChar char="Ø"/>
            </a:pPr>
            <a:r>
              <a:rPr lang="en-US" sz="1400" b="1" dirty="0" smtClean="0">
                <a:solidFill>
                  <a:schemeClr val="bg1"/>
                </a:solidFill>
                <a:effectLst>
                  <a:outerShdw blurRad="38100" dist="38100" dir="2700000" algn="tl">
                    <a:srgbClr val="000000">
                      <a:alpha val="43137"/>
                    </a:srgbClr>
                  </a:outerShdw>
                </a:effectLst>
              </a:rPr>
              <a:t>Logistic </a:t>
            </a:r>
            <a:r>
              <a:rPr lang="en-US" sz="1400" b="1" dirty="0">
                <a:solidFill>
                  <a:schemeClr val="bg1"/>
                </a:solidFill>
                <a:effectLst>
                  <a:outerShdw blurRad="38100" dist="38100" dir="2700000" algn="tl">
                    <a:srgbClr val="000000">
                      <a:alpha val="43137"/>
                    </a:srgbClr>
                  </a:outerShdw>
                </a:effectLst>
              </a:rPr>
              <a:t>Regression</a:t>
            </a:r>
            <a:r>
              <a:rPr lang="en-US" sz="1400" b="1" dirty="0" smtClean="0">
                <a:solidFill>
                  <a:schemeClr val="bg1"/>
                </a:solidFill>
                <a:effectLst>
                  <a:outerShdw blurRad="38100" dist="38100" dir="2700000" algn="tl">
                    <a:srgbClr val="000000">
                      <a:alpha val="43137"/>
                    </a:srgbClr>
                  </a:outerShdw>
                </a:effectLst>
              </a:rPr>
              <a:t>: Compared </a:t>
            </a:r>
            <a:r>
              <a:rPr lang="en-US" sz="1400" b="1" dirty="0">
                <a:solidFill>
                  <a:schemeClr val="bg1"/>
                </a:solidFill>
                <a:effectLst>
                  <a:outerShdw blurRad="38100" dist="38100" dir="2700000" algn="tl">
                    <a:srgbClr val="000000">
                      <a:alpha val="43137"/>
                    </a:srgbClr>
                  </a:outerShdw>
                </a:effectLst>
              </a:rPr>
              <a:t>to SVM, only 1 false positive appeared in category </a:t>
            </a:r>
            <a:r>
              <a:rPr lang="en-US" sz="1400" b="1" dirty="0" smtClean="0">
                <a:solidFill>
                  <a:schemeClr val="bg1"/>
                </a:solidFill>
                <a:effectLst>
                  <a:outerShdw blurRad="38100" dist="38100" dir="2700000" algn="tl">
                    <a:srgbClr val="000000">
                      <a:alpha val="43137"/>
                    </a:srgbClr>
                  </a:outerShdw>
                </a:effectLst>
              </a:rPr>
              <a:t>0 </a:t>
            </a:r>
            <a:r>
              <a:rPr lang="en-US" sz="1400" b="1" dirty="0">
                <a:solidFill>
                  <a:schemeClr val="bg1"/>
                </a:solidFill>
                <a:effectLst>
                  <a:outerShdw blurRad="38100" dist="38100" dir="2700000" algn="tl">
                    <a:srgbClr val="000000">
                      <a:alpha val="43137"/>
                    </a:srgbClr>
                  </a:outerShdw>
                </a:effectLst>
              </a:rPr>
              <a:t>with Accuracy = 99%. Balanced and reliable performance for a linear </a:t>
            </a:r>
            <a:r>
              <a:rPr lang="en-US" sz="1400" b="1" dirty="0" smtClean="0">
                <a:solidFill>
                  <a:schemeClr val="bg1"/>
                </a:solidFill>
                <a:effectLst>
                  <a:outerShdw blurRad="38100" dist="38100" dir="2700000" algn="tl">
                    <a:srgbClr val="000000">
                      <a:alpha val="43137"/>
                    </a:srgbClr>
                  </a:outerShdw>
                </a:effectLst>
              </a:rPr>
              <a:t>classifier.</a:t>
            </a:r>
            <a:endParaRPr lang="el-GR" sz="1400" b="1" dirty="0" smtClean="0">
              <a:solidFill>
                <a:schemeClr val="bg1"/>
              </a:solidFill>
              <a:effectLst>
                <a:outerShdw blurRad="38100" dist="38100" dir="2700000" algn="tl">
                  <a:srgbClr val="000000">
                    <a:alpha val="43137"/>
                  </a:srgbClr>
                </a:outerShdw>
              </a:effectLst>
            </a:endParaRPr>
          </a:p>
          <a:p>
            <a:pPr>
              <a:buFont typeface="Wingdings" pitchFamily="2" charset="2"/>
              <a:buChar char="Ø"/>
            </a:pPr>
            <a:endParaRPr lang="el-GR" sz="1400" b="1" dirty="0">
              <a:solidFill>
                <a:schemeClr val="bg1"/>
              </a:solidFill>
              <a:effectLst>
                <a:outerShdw blurRad="38100" dist="38100" dir="2700000" algn="tl">
                  <a:srgbClr val="000000">
                    <a:alpha val="43137"/>
                  </a:srgbClr>
                </a:outerShdw>
              </a:effectLst>
            </a:endParaRPr>
          </a:p>
          <a:p>
            <a:pPr marL="0" indent="0">
              <a:buNone/>
            </a:pPr>
            <a:r>
              <a:rPr lang="en-US" sz="1400" b="1" dirty="0" smtClean="0">
                <a:solidFill>
                  <a:schemeClr val="bg1"/>
                </a:solidFill>
                <a:effectLst>
                  <a:outerShdw blurRad="38100" dist="38100" dir="2700000" algn="tl">
                    <a:srgbClr val="000000">
                      <a:alpha val="43137"/>
                    </a:srgbClr>
                  </a:outerShdw>
                </a:effectLst>
              </a:rPr>
              <a:t>Overall </a:t>
            </a:r>
            <a:r>
              <a:rPr lang="en-US" sz="1400" b="1" dirty="0">
                <a:solidFill>
                  <a:schemeClr val="bg1"/>
                </a:solidFill>
                <a:effectLst>
                  <a:outerShdw blurRad="38100" dist="38100" dir="2700000" algn="tl">
                    <a:srgbClr val="000000">
                      <a:alpha val="43137"/>
                    </a:srgbClr>
                  </a:outerShdw>
                </a:effectLst>
              </a:rPr>
              <a:t>Conclusion</a:t>
            </a:r>
            <a:r>
              <a:rPr lang="en-US" sz="1400" b="1" dirty="0" smtClean="0">
                <a:solidFill>
                  <a:schemeClr val="bg1"/>
                </a:solidFill>
                <a:effectLst>
                  <a:outerShdw blurRad="38100" dist="38100" dir="2700000" algn="tl">
                    <a:srgbClr val="000000">
                      <a:alpha val="43137"/>
                    </a:srgbClr>
                  </a:outerShdw>
                </a:effectLst>
              </a:rPr>
              <a:t>: All </a:t>
            </a:r>
            <a:r>
              <a:rPr lang="en-US" sz="1400" b="1" dirty="0">
                <a:solidFill>
                  <a:schemeClr val="bg1"/>
                </a:solidFill>
                <a:effectLst>
                  <a:outerShdw blurRad="38100" dist="38100" dir="2700000" algn="tl">
                    <a:srgbClr val="000000">
                      <a:alpha val="43137"/>
                    </a:srgbClr>
                  </a:outerShdw>
                </a:effectLst>
              </a:rPr>
              <a:t>models had excellent performance, with Random Forest standing out as the most accurate. Small deviations appeared mainly in false positives (category 0</a:t>
            </a:r>
            <a:r>
              <a:rPr lang="en-US" sz="1400" b="1" dirty="0" smtClean="0">
                <a:solidFill>
                  <a:schemeClr val="bg1"/>
                </a:solidFill>
                <a:effectLst>
                  <a:outerShdw blurRad="38100" dist="38100" dir="2700000" algn="tl">
                    <a:srgbClr val="000000">
                      <a:alpha val="43137"/>
                    </a:srgbClr>
                  </a:outerShdw>
                </a:effectLst>
              </a:rPr>
              <a:t>) </a:t>
            </a:r>
            <a:r>
              <a:rPr lang="en-US" sz="1400" b="1" dirty="0">
                <a:solidFill>
                  <a:schemeClr val="bg1"/>
                </a:solidFill>
                <a:effectLst>
                  <a:outerShdw blurRad="38100" dist="38100" dir="2700000" algn="tl">
                    <a:srgbClr val="000000">
                      <a:alpha val="43137"/>
                    </a:srgbClr>
                  </a:outerShdw>
                </a:effectLst>
              </a:rPr>
              <a:t>which is important in environments where preventing falsely safe states is critical</a:t>
            </a:r>
            <a:r>
              <a:rPr lang="en-US" sz="1400" b="1" dirty="0" smtClean="0">
                <a:solidFill>
                  <a:schemeClr val="bg1"/>
                </a:solidFill>
                <a:effectLst>
                  <a:outerShdw blurRad="38100" dist="38100" dir="2700000" algn="tl">
                    <a:srgbClr val="000000">
                      <a:alpha val="43137"/>
                    </a:srgbClr>
                  </a:outerShdw>
                </a:effectLst>
              </a:rPr>
              <a:t>.</a:t>
            </a:r>
            <a:endParaRPr lang="en-US" sz="1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306930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RESULTS OF MY EXPERIMENT </a:t>
            </a:r>
            <a:endParaRPr lang="en-US" sz="2400" b="1" dirty="0">
              <a:solidFill>
                <a:schemeClr val="bg1"/>
              </a:solidFill>
              <a:effectLst>
                <a:outerShdw blurRad="38100" dist="38100" dir="2700000" algn="tl">
                  <a:srgbClr val="000000">
                    <a:alpha val="43137"/>
                  </a:srgbClr>
                </a:outerShdw>
              </a:effectLst>
            </a:endParaRP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03648" y="1624806"/>
            <a:ext cx="6264696"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42839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44624"/>
            <a:ext cx="8229600" cy="1143000"/>
          </a:xfrm>
        </p:spPr>
        <p:txBody>
          <a:bodyPr>
            <a:noAutofit/>
          </a:bodyPr>
          <a:lstStyle/>
          <a:p>
            <a:r>
              <a:rPr lang="en-US" sz="2400" b="1" dirty="0">
                <a:solidFill>
                  <a:schemeClr val="bg1"/>
                </a:solidFill>
                <a:effectLst>
                  <a:outerShdw blurRad="38100" dist="38100" dir="2700000" algn="tl">
                    <a:srgbClr val="000000">
                      <a:alpha val="43137"/>
                    </a:srgbClr>
                  </a:outerShdw>
                </a:effectLst>
              </a:rPr>
              <a:t>COMPARATIVE MODEL EVALUATION WITH CROSS-VALIDATION</a:t>
            </a:r>
          </a:p>
        </p:txBody>
      </p:sp>
      <p:sp>
        <p:nvSpPr>
          <p:cNvPr id="3" name="Content Placeholder 2"/>
          <p:cNvSpPr>
            <a:spLocks noGrp="1"/>
          </p:cNvSpPr>
          <p:nvPr>
            <p:ph idx="1"/>
          </p:nvPr>
        </p:nvSpPr>
        <p:spPr>
          <a:xfrm>
            <a:off x="467544" y="1124744"/>
            <a:ext cx="8424936" cy="4968552"/>
          </a:xfrm>
        </p:spPr>
        <p:txBody>
          <a:bodyPr>
            <a:noAutofit/>
          </a:bodyPr>
          <a:lstStyle/>
          <a:p>
            <a:pPr marL="0" indent="0">
              <a:buNone/>
            </a:pPr>
            <a:r>
              <a:rPr lang="en-US" sz="1200" b="1" dirty="0" smtClean="0">
                <a:solidFill>
                  <a:schemeClr val="bg1"/>
                </a:solidFill>
                <a:effectLst>
                  <a:outerShdw blurRad="38100" dist="38100" dir="2700000" algn="tl">
                    <a:srgbClr val="000000">
                      <a:alpha val="43137"/>
                    </a:srgbClr>
                  </a:outerShdw>
                </a:effectLst>
              </a:rPr>
              <a:t>The </a:t>
            </a:r>
            <a:r>
              <a:rPr lang="en-US" sz="1200" b="1" dirty="0">
                <a:solidFill>
                  <a:schemeClr val="bg1"/>
                </a:solidFill>
                <a:effectLst>
                  <a:outerShdw blurRad="38100" dist="38100" dir="2700000" algn="tl">
                    <a:srgbClr val="000000">
                      <a:alpha val="43137"/>
                    </a:srgbClr>
                  </a:outerShdw>
                </a:effectLst>
              </a:rPr>
              <a:t>following column shows the comparative performance of </a:t>
            </a:r>
            <a:r>
              <a:rPr lang="en-US" sz="1200" b="1" dirty="0" smtClean="0">
                <a:solidFill>
                  <a:schemeClr val="bg1"/>
                </a:solidFill>
                <a:effectLst>
                  <a:outerShdw blurRad="38100" dist="38100" dir="2700000" algn="tl">
                    <a:srgbClr val="000000">
                      <a:alpha val="43137"/>
                    </a:srgbClr>
                  </a:outerShdw>
                </a:effectLst>
              </a:rPr>
              <a:t>our machine </a:t>
            </a:r>
            <a:r>
              <a:rPr lang="en-US" sz="1200" b="1" dirty="0">
                <a:solidFill>
                  <a:schemeClr val="bg1"/>
                </a:solidFill>
                <a:effectLst>
                  <a:outerShdw blurRad="38100" dist="38100" dir="2700000" algn="tl">
                    <a:srgbClr val="000000">
                      <a:alpha val="43137"/>
                    </a:srgbClr>
                  </a:outerShdw>
                </a:effectLst>
              </a:rPr>
              <a:t>learning models based on two metrics: accuracy on the control dataset (Accuracy) and the average accuracy during the cross-validation process (CV Mean Accuracy):</a:t>
            </a:r>
          </a:p>
          <a:p>
            <a:pPr>
              <a:buFont typeface="Wingdings" pitchFamily="2" charset="2"/>
              <a:buChar char="Ø"/>
            </a:pPr>
            <a:endParaRPr lang="en-US" sz="1200" b="1" dirty="0">
              <a:solidFill>
                <a:schemeClr val="bg1"/>
              </a:solidFill>
              <a:effectLst>
                <a:outerShdw blurRad="38100" dist="38100" dir="2700000" algn="tl">
                  <a:srgbClr val="000000">
                    <a:alpha val="43137"/>
                  </a:srgbClr>
                </a:outerShdw>
              </a:effectLst>
            </a:endParaRPr>
          </a:p>
          <a:p>
            <a:pPr>
              <a:buFont typeface="Wingdings" pitchFamily="2" charset="2"/>
              <a:buChar char="Ø"/>
            </a:pPr>
            <a:r>
              <a:rPr lang="en-US" sz="1200" b="1" dirty="0">
                <a:solidFill>
                  <a:schemeClr val="bg1"/>
                </a:solidFill>
                <a:effectLst>
                  <a:outerShdw blurRad="38100" dist="38100" dir="2700000" algn="tl">
                    <a:srgbClr val="000000">
                      <a:alpha val="43137"/>
                    </a:srgbClr>
                  </a:outerShdw>
                </a:effectLst>
              </a:rPr>
              <a:t>Random Forest:</a:t>
            </a:r>
          </a:p>
          <a:p>
            <a:pPr marL="0" indent="0">
              <a:buNone/>
            </a:pPr>
            <a:r>
              <a:rPr lang="el-GR" sz="1200" b="1" dirty="0" smtClean="0">
                <a:solidFill>
                  <a:schemeClr val="bg1"/>
                </a:solidFill>
                <a:effectLst>
                  <a:outerShdw blurRad="38100" dist="38100" dir="2700000" algn="tl">
                    <a:srgbClr val="000000">
                      <a:alpha val="43137"/>
                    </a:srgbClr>
                  </a:outerShdw>
                </a:effectLst>
              </a:rPr>
              <a:t> </a:t>
            </a:r>
            <a:r>
              <a:rPr lang="en-US" sz="1200" b="1" dirty="0" smtClean="0">
                <a:solidFill>
                  <a:schemeClr val="bg1"/>
                </a:solidFill>
                <a:effectLst>
                  <a:outerShdw blurRad="38100" dist="38100" dir="2700000" algn="tl">
                    <a:srgbClr val="000000">
                      <a:alpha val="43137"/>
                    </a:srgbClr>
                  </a:outerShdw>
                </a:effectLst>
              </a:rPr>
              <a:t>It </a:t>
            </a:r>
            <a:r>
              <a:rPr lang="en-US" sz="1200" b="1" dirty="0">
                <a:solidFill>
                  <a:schemeClr val="bg1"/>
                </a:solidFill>
                <a:effectLst>
                  <a:outerShdw blurRad="38100" dist="38100" dir="2700000" algn="tl">
                    <a:srgbClr val="000000">
                      <a:alpha val="43137"/>
                    </a:srgbClr>
                  </a:outerShdw>
                </a:effectLst>
              </a:rPr>
              <a:t>achieved excellent performance in both test and cross-validation, showing high generalization and reliability.</a:t>
            </a:r>
          </a:p>
          <a:p>
            <a:pPr>
              <a:buFont typeface="Wingdings" pitchFamily="2" charset="2"/>
              <a:buChar char="Ø"/>
            </a:pPr>
            <a:endParaRPr lang="en-US" sz="1200" b="1" dirty="0">
              <a:solidFill>
                <a:schemeClr val="bg1"/>
              </a:solidFill>
              <a:effectLst>
                <a:outerShdw blurRad="38100" dist="38100" dir="2700000" algn="tl">
                  <a:srgbClr val="000000">
                    <a:alpha val="43137"/>
                  </a:srgbClr>
                </a:outerShdw>
              </a:effectLst>
            </a:endParaRPr>
          </a:p>
          <a:p>
            <a:pPr>
              <a:buFont typeface="Wingdings" pitchFamily="2" charset="2"/>
              <a:buChar char="Ø"/>
            </a:pPr>
            <a:r>
              <a:rPr lang="en-US" sz="1200" b="1" dirty="0">
                <a:solidFill>
                  <a:schemeClr val="bg1"/>
                </a:solidFill>
                <a:effectLst>
                  <a:outerShdw blurRad="38100" dist="38100" dir="2700000" algn="tl">
                    <a:srgbClr val="000000">
                      <a:alpha val="43137"/>
                    </a:srgbClr>
                  </a:outerShdw>
                </a:effectLst>
              </a:rPr>
              <a:t>Naive Bayes:</a:t>
            </a:r>
          </a:p>
          <a:p>
            <a:pPr marL="0" indent="0">
              <a:buNone/>
            </a:pPr>
            <a:r>
              <a:rPr lang="en-US" sz="1200" b="1" dirty="0" smtClean="0">
                <a:solidFill>
                  <a:schemeClr val="bg1"/>
                </a:solidFill>
                <a:effectLst>
                  <a:outerShdw blurRad="38100" dist="38100" dir="2700000" algn="tl">
                    <a:srgbClr val="000000">
                      <a:alpha val="43137"/>
                    </a:srgbClr>
                  </a:outerShdw>
                </a:effectLst>
              </a:rPr>
              <a:t>Very </a:t>
            </a:r>
            <a:r>
              <a:rPr lang="en-US" sz="1200" b="1" dirty="0">
                <a:solidFill>
                  <a:schemeClr val="bg1"/>
                </a:solidFill>
                <a:effectLst>
                  <a:outerShdw blurRad="38100" dist="38100" dir="2700000" algn="tl">
                    <a:srgbClr val="000000">
                      <a:alpha val="43137"/>
                    </a:srgbClr>
                  </a:outerShdw>
                </a:effectLst>
              </a:rPr>
              <a:t>good accuracy in both </a:t>
            </a:r>
            <a:r>
              <a:rPr lang="en-US" sz="1200" b="1" dirty="0" smtClean="0">
                <a:solidFill>
                  <a:schemeClr val="bg1"/>
                </a:solidFill>
                <a:effectLst>
                  <a:outerShdw blurRad="38100" dist="38100" dir="2700000" algn="tl">
                    <a:srgbClr val="000000">
                      <a:alpha val="43137"/>
                    </a:srgbClr>
                  </a:outerShdw>
                </a:effectLst>
              </a:rPr>
              <a:t>metrics </a:t>
            </a:r>
            <a:r>
              <a:rPr lang="en-US" sz="1200" b="1" dirty="0">
                <a:solidFill>
                  <a:schemeClr val="bg1"/>
                </a:solidFill>
                <a:effectLst>
                  <a:outerShdw blurRad="38100" dist="38100" dir="2700000" algn="tl">
                    <a:srgbClr val="000000">
                      <a:alpha val="43137"/>
                    </a:srgbClr>
                  </a:outerShdw>
                </a:effectLst>
              </a:rPr>
              <a:t>demonstrating </a:t>
            </a:r>
            <a:r>
              <a:rPr lang="en-US" sz="1200" b="1" dirty="0" smtClean="0">
                <a:solidFill>
                  <a:schemeClr val="bg1"/>
                </a:solidFill>
                <a:effectLst>
                  <a:outerShdw blurRad="38100" dist="38100" dir="2700000" algn="tl">
                    <a:srgbClr val="000000">
                      <a:alpha val="43137"/>
                    </a:srgbClr>
                  </a:outerShdw>
                </a:effectLst>
              </a:rPr>
              <a:t>that despite </a:t>
            </a:r>
            <a:r>
              <a:rPr lang="en-US" sz="1200" b="1" dirty="0">
                <a:solidFill>
                  <a:schemeClr val="bg1"/>
                </a:solidFill>
                <a:effectLst>
                  <a:outerShdw blurRad="38100" dist="38100" dir="2700000" algn="tl">
                    <a:srgbClr val="000000">
                      <a:alpha val="43137"/>
                    </a:srgbClr>
                  </a:outerShdw>
                </a:effectLst>
              </a:rPr>
              <a:t>its </a:t>
            </a:r>
            <a:r>
              <a:rPr lang="en-US" sz="1200" b="1" dirty="0" smtClean="0">
                <a:solidFill>
                  <a:schemeClr val="bg1"/>
                </a:solidFill>
                <a:effectLst>
                  <a:outerShdw blurRad="38100" dist="38100" dir="2700000" algn="tl">
                    <a:srgbClr val="000000">
                      <a:alpha val="43137"/>
                    </a:srgbClr>
                  </a:outerShdw>
                </a:effectLst>
              </a:rPr>
              <a:t>simplicity it </a:t>
            </a:r>
            <a:r>
              <a:rPr lang="en-US" sz="1200" b="1" dirty="0">
                <a:solidFill>
                  <a:schemeClr val="bg1"/>
                </a:solidFill>
                <a:effectLst>
                  <a:outerShdw blurRad="38100" dist="38100" dir="2700000" algn="tl">
                    <a:srgbClr val="000000">
                      <a:alpha val="43137"/>
                    </a:srgbClr>
                  </a:outerShdw>
                </a:effectLst>
              </a:rPr>
              <a:t>can be efficient for binary classification </a:t>
            </a:r>
            <a:r>
              <a:rPr lang="en-US" sz="1200" b="1" dirty="0" smtClean="0">
                <a:solidFill>
                  <a:schemeClr val="bg1"/>
                </a:solidFill>
                <a:effectLst>
                  <a:outerShdw blurRad="38100" dist="38100" dir="2700000" algn="tl">
                    <a:srgbClr val="000000">
                      <a:alpha val="43137"/>
                    </a:srgbClr>
                  </a:outerShdw>
                </a:effectLst>
              </a:rPr>
              <a:t>problems</a:t>
            </a:r>
            <a:r>
              <a:rPr lang="en-US" sz="1200" b="1" dirty="0">
                <a:solidFill>
                  <a:schemeClr val="bg1"/>
                </a:solidFill>
                <a:effectLst>
                  <a:outerShdw blurRad="38100" dist="38100" dir="2700000" algn="tl">
                    <a:srgbClr val="000000">
                      <a:alpha val="43137"/>
                    </a:srgbClr>
                  </a:outerShdw>
                </a:effectLst>
              </a:rPr>
              <a:t>.</a:t>
            </a:r>
          </a:p>
          <a:p>
            <a:pPr>
              <a:buFont typeface="Wingdings" pitchFamily="2" charset="2"/>
              <a:buChar char="Ø"/>
            </a:pPr>
            <a:endParaRPr lang="en-US" sz="1200" b="1" dirty="0">
              <a:solidFill>
                <a:schemeClr val="bg1"/>
              </a:solidFill>
              <a:effectLst>
                <a:outerShdw blurRad="38100" dist="38100" dir="2700000" algn="tl">
                  <a:srgbClr val="000000">
                    <a:alpha val="43137"/>
                  </a:srgbClr>
                </a:outerShdw>
              </a:effectLst>
            </a:endParaRPr>
          </a:p>
          <a:p>
            <a:pPr>
              <a:buFont typeface="Wingdings" pitchFamily="2" charset="2"/>
              <a:buChar char="Ø"/>
            </a:pPr>
            <a:r>
              <a:rPr lang="en-US" sz="1200" b="1" dirty="0">
                <a:solidFill>
                  <a:schemeClr val="bg1"/>
                </a:solidFill>
                <a:effectLst>
                  <a:outerShdw blurRad="38100" dist="38100" dir="2700000" algn="tl">
                    <a:srgbClr val="000000">
                      <a:alpha val="43137"/>
                    </a:srgbClr>
                  </a:outerShdw>
                </a:effectLst>
              </a:rPr>
              <a:t>K-Nearest Neighbors:</a:t>
            </a:r>
          </a:p>
          <a:p>
            <a:pPr marL="0" indent="0">
              <a:buNone/>
            </a:pPr>
            <a:r>
              <a:rPr lang="en-US" sz="1200" b="1" dirty="0">
                <a:solidFill>
                  <a:schemeClr val="bg1"/>
                </a:solidFill>
                <a:effectLst>
                  <a:outerShdw blurRad="38100" dist="38100" dir="2700000" algn="tl">
                    <a:srgbClr val="000000">
                      <a:alpha val="43137"/>
                    </a:srgbClr>
                  </a:outerShdw>
                </a:effectLst>
              </a:rPr>
              <a:t>It shows slightly lower values ​​compared to the other </a:t>
            </a:r>
            <a:r>
              <a:rPr lang="en-US" sz="1200" b="1" dirty="0" smtClean="0">
                <a:solidFill>
                  <a:schemeClr val="bg1"/>
                </a:solidFill>
                <a:effectLst>
                  <a:outerShdw blurRad="38100" dist="38100" dir="2700000" algn="tl">
                    <a:srgbClr val="000000">
                      <a:alpha val="43137"/>
                    </a:srgbClr>
                  </a:outerShdw>
                </a:effectLst>
              </a:rPr>
              <a:t>models probably </a:t>
            </a:r>
            <a:r>
              <a:rPr lang="en-US" sz="1200" b="1" dirty="0">
                <a:solidFill>
                  <a:schemeClr val="bg1"/>
                </a:solidFill>
                <a:effectLst>
                  <a:outerShdw blurRad="38100" dist="38100" dir="2700000" algn="tl">
                    <a:srgbClr val="000000">
                      <a:alpha val="43137"/>
                    </a:srgbClr>
                  </a:outerShdw>
                </a:effectLst>
              </a:rPr>
              <a:t>due to sensitivity to outliers or the need to optimize k.</a:t>
            </a:r>
          </a:p>
          <a:p>
            <a:pPr>
              <a:buFont typeface="Wingdings" pitchFamily="2" charset="2"/>
              <a:buChar char="Ø"/>
            </a:pPr>
            <a:endParaRPr lang="en-US" sz="1200" b="1" dirty="0">
              <a:solidFill>
                <a:schemeClr val="bg1"/>
              </a:solidFill>
              <a:effectLst>
                <a:outerShdw blurRad="38100" dist="38100" dir="2700000" algn="tl">
                  <a:srgbClr val="000000">
                    <a:alpha val="43137"/>
                  </a:srgbClr>
                </a:outerShdw>
              </a:effectLst>
            </a:endParaRPr>
          </a:p>
          <a:p>
            <a:pPr>
              <a:buFont typeface="Wingdings" pitchFamily="2" charset="2"/>
              <a:buChar char="Ø"/>
            </a:pPr>
            <a:r>
              <a:rPr lang="en-US" sz="1200" b="1" dirty="0">
                <a:solidFill>
                  <a:schemeClr val="bg1"/>
                </a:solidFill>
                <a:effectLst>
                  <a:outerShdw blurRad="38100" dist="38100" dir="2700000" algn="tl">
                    <a:srgbClr val="000000">
                      <a:alpha val="43137"/>
                    </a:srgbClr>
                  </a:outerShdw>
                </a:effectLst>
              </a:rPr>
              <a:t>Logistic </a:t>
            </a:r>
            <a:r>
              <a:rPr lang="en-US" sz="1200" b="1" dirty="0" smtClean="0">
                <a:solidFill>
                  <a:schemeClr val="bg1"/>
                </a:solidFill>
                <a:effectLst>
                  <a:outerShdw blurRad="38100" dist="38100" dir="2700000" algn="tl">
                    <a:srgbClr val="000000">
                      <a:alpha val="43137"/>
                    </a:srgbClr>
                  </a:outerShdw>
                </a:effectLst>
              </a:rPr>
              <a:t>Regression: High performance </a:t>
            </a:r>
            <a:r>
              <a:rPr lang="en-US" sz="1200" b="1" dirty="0">
                <a:solidFill>
                  <a:schemeClr val="bg1"/>
                </a:solidFill>
                <a:effectLst>
                  <a:outerShdw blurRad="38100" dist="38100" dir="2700000" algn="tl">
                    <a:srgbClr val="000000">
                      <a:alpha val="43137"/>
                    </a:srgbClr>
                  </a:outerShdw>
                </a:effectLst>
              </a:rPr>
              <a:t>both in test and </a:t>
            </a:r>
            <a:r>
              <a:rPr lang="en-US" sz="1200" b="1" dirty="0" smtClean="0">
                <a:solidFill>
                  <a:schemeClr val="bg1"/>
                </a:solidFill>
                <a:effectLst>
                  <a:outerShdw blurRad="38100" dist="38100" dir="2700000" algn="tl">
                    <a:srgbClr val="000000">
                      <a:alpha val="43137"/>
                    </a:srgbClr>
                  </a:outerShdw>
                </a:effectLst>
              </a:rPr>
              <a:t>CV </a:t>
            </a:r>
            <a:r>
              <a:rPr lang="en-US" sz="1200" b="1" dirty="0">
                <a:solidFill>
                  <a:schemeClr val="bg1"/>
                </a:solidFill>
                <a:effectLst>
                  <a:outerShdw blurRad="38100" dist="38100" dir="2700000" algn="tl">
                    <a:srgbClr val="000000">
                      <a:alpha val="43137"/>
                    </a:srgbClr>
                  </a:outerShdw>
                </a:effectLst>
              </a:rPr>
              <a:t>confirming the stability of linear models on well-separated data.</a:t>
            </a:r>
          </a:p>
          <a:p>
            <a:pPr>
              <a:buFont typeface="Wingdings" pitchFamily="2" charset="2"/>
              <a:buChar char="Ø"/>
            </a:pPr>
            <a:endParaRPr lang="en-US" sz="1200" b="1" dirty="0">
              <a:solidFill>
                <a:schemeClr val="bg1"/>
              </a:solidFill>
              <a:effectLst>
                <a:outerShdw blurRad="38100" dist="38100" dir="2700000" algn="tl">
                  <a:srgbClr val="000000">
                    <a:alpha val="43137"/>
                  </a:srgbClr>
                </a:outerShdw>
              </a:effectLst>
            </a:endParaRPr>
          </a:p>
          <a:p>
            <a:pPr>
              <a:buFont typeface="Wingdings" pitchFamily="2" charset="2"/>
              <a:buChar char="Ø"/>
            </a:pPr>
            <a:r>
              <a:rPr lang="en-US" sz="1200" b="1" dirty="0">
                <a:solidFill>
                  <a:schemeClr val="bg1"/>
                </a:solidFill>
                <a:effectLst>
                  <a:outerShdw blurRad="38100" dist="38100" dir="2700000" algn="tl">
                    <a:srgbClr val="000000">
                      <a:alpha val="43137"/>
                    </a:srgbClr>
                  </a:outerShdw>
                </a:effectLst>
              </a:rPr>
              <a:t>Support Vector Machine (SVM):</a:t>
            </a:r>
          </a:p>
          <a:p>
            <a:pPr marL="0" indent="0">
              <a:buNone/>
            </a:pPr>
            <a:r>
              <a:rPr lang="en-US" sz="1200" b="1" dirty="0">
                <a:solidFill>
                  <a:schemeClr val="bg1"/>
                </a:solidFill>
                <a:effectLst>
                  <a:outerShdw blurRad="38100" dist="38100" dir="2700000" algn="tl">
                    <a:srgbClr val="000000">
                      <a:alpha val="43137"/>
                    </a:srgbClr>
                  </a:outerShdw>
                </a:effectLst>
              </a:rPr>
              <a:t>Despite having high accuracy on the test </a:t>
            </a:r>
            <a:r>
              <a:rPr lang="en-US" sz="1200" b="1" dirty="0" smtClean="0">
                <a:solidFill>
                  <a:schemeClr val="bg1"/>
                </a:solidFill>
                <a:effectLst>
                  <a:outerShdw blurRad="38100" dist="38100" dir="2700000" algn="tl">
                    <a:srgbClr val="000000">
                      <a:alpha val="43137"/>
                    </a:srgbClr>
                  </a:outerShdw>
                </a:effectLst>
              </a:rPr>
              <a:t>set </a:t>
            </a:r>
            <a:r>
              <a:rPr lang="en-US" sz="1200" b="1" dirty="0">
                <a:solidFill>
                  <a:schemeClr val="bg1"/>
                </a:solidFill>
                <a:effectLst>
                  <a:outerShdw blurRad="38100" dist="38100" dir="2700000" algn="tl">
                    <a:srgbClr val="000000">
                      <a:alpha val="43137"/>
                    </a:srgbClr>
                  </a:outerShdw>
                </a:effectLst>
              </a:rPr>
              <a:t>the average value from cross-validation is significantly </a:t>
            </a:r>
            <a:r>
              <a:rPr lang="en-US" sz="1200" b="1" dirty="0" smtClean="0">
                <a:solidFill>
                  <a:schemeClr val="bg1"/>
                </a:solidFill>
                <a:effectLst>
                  <a:outerShdw blurRad="38100" dist="38100" dir="2700000" algn="tl">
                    <a:srgbClr val="000000">
                      <a:alpha val="43137"/>
                    </a:srgbClr>
                  </a:outerShdw>
                </a:effectLst>
              </a:rPr>
              <a:t>lower </a:t>
            </a:r>
            <a:r>
              <a:rPr lang="en-US" sz="1200" b="1" dirty="0">
                <a:solidFill>
                  <a:schemeClr val="bg1"/>
                </a:solidFill>
                <a:effectLst>
                  <a:outerShdw blurRad="38100" dist="38100" dir="2700000" algn="tl">
                    <a:srgbClr val="000000">
                      <a:alpha val="43137"/>
                    </a:srgbClr>
                  </a:outerShdw>
                </a:effectLst>
              </a:rPr>
              <a:t>indicating possible </a:t>
            </a:r>
            <a:r>
              <a:rPr lang="en-US" sz="1200" b="1" dirty="0" err="1">
                <a:solidFill>
                  <a:schemeClr val="bg1"/>
                </a:solidFill>
                <a:effectLst>
                  <a:outerShdw blurRad="38100" dist="38100" dir="2700000" algn="tl">
                    <a:srgbClr val="000000">
                      <a:alpha val="43137"/>
                    </a:srgbClr>
                  </a:outerShdw>
                </a:effectLst>
              </a:rPr>
              <a:t>overfitting</a:t>
            </a:r>
            <a:r>
              <a:rPr lang="en-US" sz="1200" b="1" dirty="0">
                <a:solidFill>
                  <a:schemeClr val="bg1"/>
                </a:solidFill>
                <a:effectLst>
                  <a:outerShdw blurRad="38100" dist="38100" dir="2700000" algn="tl">
                    <a:srgbClr val="000000">
                      <a:alpha val="43137"/>
                    </a:srgbClr>
                  </a:outerShdw>
                </a:effectLst>
              </a:rPr>
              <a:t> or sensitivity to the data distribution.</a:t>
            </a:r>
          </a:p>
          <a:p>
            <a:pPr>
              <a:buFont typeface="Wingdings" pitchFamily="2" charset="2"/>
              <a:buChar char="Ø"/>
            </a:pPr>
            <a:endParaRPr lang="en-US" sz="1200" b="1" dirty="0">
              <a:solidFill>
                <a:schemeClr val="bg1"/>
              </a:solidFill>
              <a:effectLst>
                <a:outerShdw blurRad="38100" dist="38100" dir="2700000" algn="tl">
                  <a:srgbClr val="000000">
                    <a:alpha val="43137"/>
                  </a:srgbClr>
                </a:outerShdw>
              </a:effectLst>
            </a:endParaRPr>
          </a:p>
          <a:p>
            <a:pPr marL="0" indent="0">
              <a:buNone/>
            </a:pPr>
            <a:r>
              <a:rPr lang="en-US" sz="1200" b="1" dirty="0" smtClean="0">
                <a:solidFill>
                  <a:schemeClr val="bg1"/>
                </a:solidFill>
                <a:effectLst>
                  <a:outerShdw blurRad="38100" dist="38100" dir="2700000" algn="tl">
                    <a:srgbClr val="000000">
                      <a:alpha val="43137"/>
                    </a:srgbClr>
                  </a:outerShdw>
                </a:effectLst>
              </a:rPr>
              <a:t>Conclusion</a:t>
            </a:r>
            <a:r>
              <a:rPr lang="en-US" sz="1200" b="1" dirty="0">
                <a:solidFill>
                  <a:schemeClr val="bg1"/>
                </a:solidFill>
                <a:effectLst>
                  <a:outerShdw blurRad="38100" dist="38100" dir="2700000" algn="tl">
                    <a:srgbClr val="000000">
                      <a:alpha val="43137"/>
                    </a:srgbClr>
                  </a:outerShdw>
                </a:effectLst>
              </a:rPr>
              <a:t>:</a:t>
            </a:r>
          </a:p>
          <a:p>
            <a:pPr marL="0" indent="0">
              <a:buNone/>
            </a:pPr>
            <a:r>
              <a:rPr lang="en-US" sz="1200" b="1" dirty="0">
                <a:solidFill>
                  <a:schemeClr val="bg1"/>
                </a:solidFill>
                <a:effectLst>
                  <a:outerShdw blurRad="38100" dist="38100" dir="2700000" algn="tl">
                    <a:srgbClr val="000000">
                      <a:alpha val="43137"/>
                    </a:srgbClr>
                  </a:outerShdw>
                </a:effectLst>
              </a:rPr>
              <a:t>R</a:t>
            </a:r>
            <a:r>
              <a:rPr lang="en-US" sz="1200" b="1" dirty="0" smtClean="0">
                <a:solidFill>
                  <a:schemeClr val="bg1"/>
                </a:solidFill>
                <a:effectLst>
                  <a:outerShdw blurRad="38100" dist="38100" dir="2700000" algn="tl">
                    <a:srgbClr val="000000">
                      <a:alpha val="43137"/>
                    </a:srgbClr>
                  </a:outerShdw>
                </a:effectLst>
              </a:rPr>
              <a:t>andom </a:t>
            </a:r>
            <a:r>
              <a:rPr lang="en-US" sz="1200" b="1" dirty="0">
                <a:solidFill>
                  <a:schemeClr val="bg1"/>
                </a:solidFill>
                <a:effectLst>
                  <a:outerShdw blurRad="38100" dist="38100" dir="2700000" algn="tl">
                    <a:srgbClr val="000000">
                      <a:alpha val="43137"/>
                    </a:srgbClr>
                  </a:outerShdw>
                </a:effectLst>
              </a:rPr>
              <a:t>Forest emerged as the most reliable and stable </a:t>
            </a:r>
            <a:r>
              <a:rPr lang="en-US" sz="1200" b="1" dirty="0" smtClean="0">
                <a:solidFill>
                  <a:schemeClr val="bg1"/>
                </a:solidFill>
                <a:effectLst>
                  <a:outerShdw blurRad="38100" dist="38100" dir="2700000" algn="tl">
                    <a:srgbClr val="000000">
                      <a:alpha val="43137"/>
                    </a:srgbClr>
                  </a:outerShdw>
                </a:effectLst>
              </a:rPr>
              <a:t>model </a:t>
            </a:r>
            <a:r>
              <a:rPr lang="en-US" sz="1200" b="1" dirty="0">
                <a:solidFill>
                  <a:schemeClr val="bg1"/>
                </a:solidFill>
                <a:effectLst>
                  <a:outerShdw blurRad="38100" dist="38100" dir="2700000" algn="tl">
                    <a:srgbClr val="000000">
                      <a:alpha val="43137"/>
                    </a:srgbClr>
                  </a:outerShdw>
                </a:effectLst>
              </a:rPr>
              <a:t>while the other models showed good to very good performance, with some fluctuations in generalization. </a:t>
            </a:r>
            <a:r>
              <a:rPr lang="en-US" sz="1200" b="1" dirty="0" smtClean="0">
                <a:solidFill>
                  <a:schemeClr val="bg1"/>
                </a:solidFill>
                <a:effectLst>
                  <a:outerShdw blurRad="38100" dist="38100" dir="2700000" algn="tl">
                    <a:srgbClr val="000000">
                      <a:alpha val="43137"/>
                    </a:srgbClr>
                  </a:outerShdw>
                </a:effectLst>
              </a:rPr>
              <a:t>The </a:t>
            </a:r>
            <a:r>
              <a:rPr lang="en-US" sz="1200" b="1" dirty="0">
                <a:solidFill>
                  <a:schemeClr val="bg1"/>
                </a:solidFill>
                <a:effectLst>
                  <a:outerShdw blurRad="38100" dist="38100" dir="2700000" algn="tl">
                    <a:srgbClr val="000000">
                      <a:alpha val="43137"/>
                    </a:srgbClr>
                  </a:outerShdw>
                </a:effectLst>
              </a:rPr>
              <a:t>diagram supports the correct model selection based on overall behavior and not just individual metrics.</a:t>
            </a:r>
          </a:p>
          <a:p>
            <a:pPr>
              <a:buFont typeface="Wingdings" pitchFamily="2" charset="2"/>
              <a:buChar char="Ø"/>
            </a:pPr>
            <a:endParaRPr lang="en-US" sz="11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007002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RESULTS OF MY EXPERIMENT </a:t>
            </a:r>
            <a:endParaRPr lang="en-US" sz="2400" b="1" dirty="0">
              <a:solidFill>
                <a:schemeClr val="bg1"/>
              </a:solidFill>
              <a:effectLst>
                <a:outerShdw blurRad="38100" dist="38100" dir="2700000" algn="tl">
                  <a:srgbClr val="000000">
                    <a:alpha val="43137"/>
                  </a:srgbClr>
                </a:outerShdw>
              </a:effectLst>
            </a:endParaRPr>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78629" y="1600200"/>
            <a:ext cx="7586741"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5572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RESULTS OF MY EXPERIMENT </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b="1" dirty="0">
                <a:solidFill>
                  <a:schemeClr val="bg1"/>
                </a:solidFill>
                <a:effectLst>
                  <a:outerShdw blurRad="38100" dist="38100" dir="2700000" algn="tl">
                    <a:srgbClr val="000000">
                      <a:alpha val="43137"/>
                    </a:srgbClr>
                  </a:outerShdw>
                </a:effectLst>
              </a:rPr>
              <a:t>The “Model Comparison Based on F1 Score” table </a:t>
            </a:r>
            <a:r>
              <a:rPr lang="en-US" b="1" dirty="0" smtClean="0">
                <a:solidFill>
                  <a:schemeClr val="bg1"/>
                </a:solidFill>
                <a:effectLst>
                  <a:outerShdw blurRad="38100" dist="38100" dir="2700000" algn="tl">
                    <a:srgbClr val="000000">
                      <a:alpha val="43137"/>
                    </a:srgbClr>
                  </a:outerShdw>
                </a:effectLst>
              </a:rPr>
              <a:t>shows us </a:t>
            </a:r>
            <a:r>
              <a:rPr lang="en-US" b="1" dirty="0">
                <a:solidFill>
                  <a:schemeClr val="bg1"/>
                </a:solidFill>
                <a:effectLst>
                  <a:outerShdw blurRad="38100" dist="38100" dir="2700000" algn="tl">
                    <a:srgbClr val="000000">
                      <a:alpha val="43137"/>
                    </a:srgbClr>
                  </a:outerShdw>
                </a:effectLst>
              </a:rPr>
              <a:t>the performance of </a:t>
            </a:r>
            <a:r>
              <a:rPr lang="en-US" b="1" dirty="0" smtClean="0">
                <a:solidFill>
                  <a:schemeClr val="bg1"/>
                </a:solidFill>
                <a:effectLst>
                  <a:outerShdw blurRad="38100" dist="38100" dir="2700000" algn="tl">
                    <a:srgbClr val="000000">
                      <a:alpha val="43137"/>
                    </a:srgbClr>
                  </a:outerShdw>
                </a:effectLst>
              </a:rPr>
              <a:t>our machine </a:t>
            </a:r>
            <a:r>
              <a:rPr lang="en-US" b="1" dirty="0">
                <a:solidFill>
                  <a:schemeClr val="bg1"/>
                </a:solidFill>
                <a:effectLst>
                  <a:outerShdw blurRad="38100" dist="38100" dir="2700000" algn="tl">
                    <a:srgbClr val="000000">
                      <a:alpha val="43137"/>
                    </a:srgbClr>
                  </a:outerShdw>
                </a:effectLst>
              </a:rPr>
              <a:t>learning algorithms based on the F1 </a:t>
            </a:r>
            <a:r>
              <a:rPr lang="en-US" b="1" dirty="0" smtClean="0">
                <a:solidFill>
                  <a:schemeClr val="bg1"/>
                </a:solidFill>
                <a:effectLst>
                  <a:outerShdw blurRad="38100" dist="38100" dir="2700000" algn="tl">
                    <a:srgbClr val="000000">
                      <a:alpha val="43137"/>
                    </a:srgbClr>
                  </a:outerShdw>
                </a:effectLst>
              </a:rPr>
              <a:t>Score </a:t>
            </a:r>
            <a:r>
              <a:rPr lang="en-US" b="1" dirty="0">
                <a:solidFill>
                  <a:schemeClr val="bg1"/>
                </a:solidFill>
                <a:effectLst>
                  <a:outerShdw blurRad="38100" dist="38100" dir="2700000" algn="tl">
                    <a:srgbClr val="000000">
                      <a:alpha val="43137"/>
                    </a:srgbClr>
                  </a:outerShdw>
                </a:effectLst>
              </a:rPr>
              <a:t>an important metric that combines precision and recall.</a:t>
            </a:r>
          </a:p>
          <a:p>
            <a:pPr>
              <a:buFont typeface="Wingdings" pitchFamily="2" charset="2"/>
              <a:buChar char="Ø"/>
            </a:pPr>
            <a:endParaRPr lang="en-US" b="1" dirty="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Comment</a:t>
            </a:r>
            <a:r>
              <a:rPr lang="en-US" b="1" dirty="0">
                <a:solidFill>
                  <a:schemeClr val="bg1"/>
                </a:solidFill>
                <a:effectLst>
                  <a:outerShdw blurRad="38100" dist="38100" dir="2700000" algn="tl">
                    <a:srgbClr val="000000">
                      <a:alpha val="43137"/>
                    </a:srgbClr>
                  </a:outerShdw>
                </a:effectLst>
              </a:rPr>
              <a:t>s</a:t>
            </a:r>
            <a:r>
              <a:rPr lang="en-US" b="1" dirty="0" smtClean="0">
                <a:solidFill>
                  <a:schemeClr val="bg1"/>
                </a:solidFill>
                <a:effectLst>
                  <a:outerShdw blurRad="38100" dist="38100" dir="2700000" algn="tl">
                    <a:srgbClr val="000000">
                      <a:alpha val="43137"/>
                    </a:srgbClr>
                  </a:outerShdw>
                </a:effectLst>
              </a:rPr>
              <a:t>:</a:t>
            </a:r>
            <a:endParaRPr lang="en-US" b="1" dirty="0">
              <a:solidFill>
                <a:schemeClr val="bg1"/>
              </a:solidFill>
              <a:effectLst>
                <a:outerShdw blurRad="38100" dist="38100" dir="2700000" algn="tl">
                  <a:srgbClr val="000000">
                    <a:alpha val="43137"/>
                  </a:srgbClr>
                </a:outerShdw>
              </a:effectLst>
            </a:endParaRPr>
          </a:p>
          <a:p>
            <a:pPr>
              <a:buFont typeface="Wingdings" pitchFamily="2" charset="2"/>
              <a:buChar char="Ø"/>
            </a:pPr>
            <a:r>
              <a:rPr lang="en-US" b="1" dirty="0">
                <a:solidFill>
                  <a:schemeClr val="bg1"/>
                </a:solidFill>
                <a:effectLst>
                  <a:outerShdw blurRad="38100" dist="38100" dir="2700000" algn="tl">
                    <a:srgbClr val="000000">
                      <a:alpha val="43137"/>
                    </a:srgbClr>
                  </a:outerShdw>
                </a:effectLst>
              </a:rPr>
              <a:t>Random Forest: Achieved the highest F1 score (~1.0</a:t>
            </a:r>
            <a:r>
              <a:rPr lang="en-US" b="1" dirty="0" smtClean="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which indicates excellent accuracy and recognition of both classes (0 and 1) with almost no errors.</a:t>
            </a:r>
          </a:p>
          <a:p>
            <a:pPr>
              <a:buFont typeface="Wingdings" pitchFamily="2" charset="2"/>
              <a:buChar char="Ø"/>
            </a:pPr>
            <a:endParaRPr lang="en-US" b="1" dirty="0">
              <a:solidFill>
                <a:schemeClr val="bg1"/>
              </a:solidFill>
              <a:effectLst>
                <a:outerShdw blurRad="38100" dist="38100" dir="2700000" algn="tl">
                  <a:srgbClr val="000000">
                    <a:alpha val="43137"/>
                  </a:srgbClr>
                </a:outerShdw>
              </a:effectLst>
            </a:endParaRPr>
          </a:p>
          <a:p>
            <a:pPr>
              <a:buFont typeface="Wingdings" pitchFamily="2" charset="2"/>
              <a:buChar char="Ø"/>
            </a:pPr>
            <a:r>
              <a:rPr lang="en-US" b="1" dirty="0">
                <a:solidFill>
                  <a:schemeClr val="bg1"/>
                </a:solidFill>
                <a:effectLst>
                  <a:outerShdw blurRad="38100" dist="38100" dir="2700000" algn="tl">
                    <a:srgbClr val="000000">
                      <a:alpha val="43137"/>
                    </a:srgbClr>
                  </a:outerShdw>
                </a:effectLst>
              </a:rPr>
              <a:t>Support Vector Machine &amp; Logistic Regression: Very high scores (~0.99</a:t>
            </a:r>
            <a:r>
              <a:rPr lang="en-US" b="1" dirty="0" smtClean="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showing excellent performance with minimal errors. They are particularly reliable algorithms in binary classification.</a:t>
            </a:r>
          </a:p>
          <a:p>
            <a:pPr>
              <a:buFont typeface="Wingdings" pitchFamily="2" charset="2"/>
              <a:buChar char="Ø"/>
            </a:pPr>
            <a:endParaRPr lang="en-US" b="1" dirty="0">
              <a:solidFill>
                <a:schemeClr val="bg1"/>
              </a:solidFill>
              <a:effectLst>
                <a:outerShdw blurRad="38100" dist="38100" dir="2700000" algn="tl">
                  <a:srgbClr val="000000">
                    <a:alpha val="43137"/>
                  </a:srgbClr>
                </a:outerShdw>
              </a:effectLst>
            </a:endParaRPr>
          </a:p>
          <a:p>
            <a:pPr>
              <a:buFont typeface="Wingdings" pitchFamily="2" charset="2"/>
              <a:buChar char="Ø"/>
            </a:pPr>
            <a:r>
              <a:rPr lang="en-US" b="1" dirty="0">
                <a:solidFill>
                  <a:schemeClr val="bg1"/>
                </a:solidFill>
                <a:effectLst>
                  <a:outerShdw blurRad="38100" dist="38100" dir="2700000" algn="tl">
                    <a:srgbClr val="000000">
                      <a:alpha val="43137"/>
                    </a:srgbClr>
                  </a:outerShdw>
                </a:effectLst>
              </a:rPr>
              <a:t>Naive Bayes: Also close to </a:t>
            </a:r>
            <a:r>
              <a:rPr lang="en-US" b="1" dirty="0" smtClean="0">
                <a:solidFill>
                  <a:schemeClr val="bg1"/>
                </a:solidFill>
                <a:effectLst>
                  <a:outerShdw blurRad="38100" dist="38100" dir="2700000" algn="tl">
                    <a:srgbClr val="000000">
                      <a:alpha val="43137"/>
                    </a:srgbClr>
                  </a:outerShdw>
                </a:effectLst>
              </a:rPr>
              <a:t>0.98 </a:t>
            </a:r>
            <a:r>
              <a:rPr lang="en-US" b="1" dirty="0">
                <a:solidFill>
                  <a:schemeClr val="bg1"/>
                </a:solidFill>
                <a:effectLst>
                  <a:outerShdw blurRad="38100" dist="38100" dir="2700000" algn="tl">
                    <a:srgbClr val="000000">
                      <a:alpha val="43137"/>
                    </a:srgbClr>
                  </a:outerShdw>
                </a:effectLst>
              </a:rPr>
              <a:t>showing that it handles your dataset </a:t>
            </a:r>
            <a:r>
              <a:rPr lang="en-US" b="1" dirty="0" smtClean="0">
                <a:solidFill>
                  <a:schemeClr val="bg1"/>
                </a:solidFill>
                <a:effectLst>
                  <a:outerShdw blurRad="38100" dist="38100" dir="2700000" algn="tl">
                    <a:srgbClr val="000000">
                      <a:alpha val="43137"/>
                    </a:srgbClr>
                  </a:outerShdw>
                </a:effectLst>
              </a:rPr>
              <a:t>well </a:t>
            </a:r>
            <a:r>
              <a:rPr lang="en-US" b="1" dirty="0">
                <a:solidFill>
                  <a:schemeClr val="bg1"/>
                </a:solidFill>
                <a:effectLst>
                  <a:outerShdw blurRad="38100" dist="38100" dir="2700000" algn="tl">
                    <a:srgbClr val="000000">
                      <a:alpha val="43137"/>
                    </a:srgbClr>
                  </a:outerShdw>
                </a:effectLst>
              </a:rPr>
              <a:t>despite being a model with fewer assumptions.</a:t>
            </a:r>
          </a:p>
          <a:p>
            <a:pPr>
              <a:buFont typeface="Wingdings" pitchFamily="2" charset="2"/>
              <a:buChar char="Ø"/>
            </a:pPr>
            <a:endParaRPr lang="en-US" b="1" dirty="0">
              <a:solidFill>
                <a:schemeClr val="bg1"/>
              </a:solidFill>
              <a:effectLst>
                <a:outerShdw blurRad="38100" dist="38100" dir="2700000" algn="tl">
                  <a:srgbClr val="000000">
                    <a:alpha val="43137"/>
                  </a:srgbClr>
                </a:outerShdw>
              </a:effectLst>
            </a:endParaRPr>
          </a:p>
          <a:p>
            <a:pPr>
              <a:buFont typeface="Wingdings" pitchFamily="2" charset="2"/>
              <a:buChar char="Ø"/>
            </a:pPr>
            <a:r>
              <a:rPr lang="en-US" b="1" dirty="0">
                <a:solidFill>
                  <a:schemeClr val="bg1"/>
                </a:solidFill>
                <a:effectLst>
                  <a:outerShdw blurRad="38100" dist="38100" dir="2700000" algn="tl">
                    <a:srgbClr val="000000">
                      <a:alpha val="43137"/>
                    </a:srgbClr>
                  </a:outerShdw>
                </a:effectLst>
              </a:rPr>
              <a:t>K-Nearest Neighbors (KNN): Has the lowest F1 score (~0.94</a:t>
            </a:r>
            <a:r>
              <a:rPr lang="en-US" b="1" dirty="0" smtClean="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but remains very satisfactory. KNN is often sensitive to parameters such as the choice of “k” or the scale of the features.</a:t>
            </a:r>
          </a:p>
          <a:p>
            <a:pPr>
              <a:buFont typeface="Wingdings" pitchFamily="2" charset="2"/>
              <a:buChar char="Ø"/>
            </a:pPr>
            <a:endParaRPr lang="en-US" b="1" dirty="0">
              <a:solidFill>
                <a:schemeClr val="bg1"/>
              </a:solidFill>
              <a:effectLst>
                <a:outerShdw blurRad="38100" dist="38100" dir="2700000" algn="tl">
                  <a:srgbClr val="000000">
                    <a:alpha val="43137"/>
                  </a:srgbClr>
                </a:outerShdw>
              </a:effectLst>
            </a:endParaRPr>
          </a:p>
          <a:p>
            <a:pPr marL="0" indent="0">
              <a:buNone/>
            </a:pPr>
            <a:r>
              <a:rPr lang="en-US" b="1" dirty="0" smtClean="0">
                <a:solidFill>
                  <a:schemeClr val="bg1"/>
                </a:solidFill>
                <a:effectLst>
                  <a:outerShdw blurRad="38100" dist="38100" dir="2700000" algn="tl">
                    <a:srgbClr val="000000">
                      <a:alpha val="43137"/>
                    </a:srgbClr>
                  </a:outerShdw>
                </a:effectLst>
              </a:rPr>
              <a:t>Conclusion:</a:t>
            </a:r>
            <a:endParaRPr lang="en-US" b="1" dirty="0">
              <a:solidFill>
                <a:schemeClr val="bg1"/>
              </a:solidFill>
              <a:effectLst>
                <a:outerShdw blurRad="38100" dist="38100" dir="2700000" algn="tl">
                  <a:srgbClr val="000000">
                    <a:alpha val="43137"/>
                  </a:srgbClr>
                </a:outerShdw>
              </a:effectLst>
            </a:endParaRPr>
          </a:p>
          <a:p>
            <a:pPr marL="0" indent="0">
              <a:buNone/>
            </a:pPr>
            <a:r>
              <a:rPr lang="en-US" b="1" dirty="0">
                <a:solidFill>
                  <a:schemeClr val="bg1"/>
                </a:solidFill>
                <a:effectLst>
                  <a:outerShdw blurRad="38100" dist="38100" dir="2700000" algn="tl">
                    <a:srgbClr val="000000">
                      <a:alpha val="43137"/>
                    </a:srgbClr>
                  </a:outerShdw>
                </a:effectLst>
              </a:rPr>
              <a:t>Random Forest showed the best balance between precision and </a:t>
            </a:r>
            <a:r>
              <a:rPr lang="en-US" b="1" dirty="0" smtClean="0">
                <a:solidFill>
                  <a:schemeClr val="bg1"/>
                </a:solidFill>
                <a:effectLst>
                  <a:outerShdw blurRad="38100" dist="38100" dir="2700000" algn="tl">
                    <a:srgbClr val="000000">
                      <a:alpha val="43137"/>
                    </a:srgbClr>
                  </a:outerShdw>
                </a:effectLst>
              </a:rPr>
              <a:t>recall </a:t>
            </a:r>
            <a:r>
              <a:rPr lang="en-US" b="1" dirty="0">
                <a:solidFill>
                  <a:schemeClr val="bg1"/>
                </a:solidFill>
                <a:effectLst>
                  <a:outerShdw blurRad="38100" dist="38100" dir="2700000" algn="tl">
                    <a:srgbClr val="000000">
                      <a:alpha val="43137"/>
                    </a:srgbClr>
                  </a:outerShdw>
                </a:effectLst>
              </a:rPr>
              <a:t>while all algorithms achieved very high performance. KNN was the “weakest” but still shows reliable behavior. The F1 comparison shows that the models are suitable for accurate classification in this problem.</a:t>
            </a:r>
          </a:p>
        </p:txBody>
      </p:sp>
    </p:spTree>
    <p:extLst>
      <p:ext uri="{BB962C8B-B14F-4D97-AF65-F5344CB8AC3E}">
        <p14:creationId xmlns:p14="http://schemas.microsoft.com/office/powerpoint/2010/main" val="42643008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EXPRERIMENT INSIGHTS </a:t>
            </a:r>
            <a:r>
              <a:rPr lang="en-US" sz="2400" b="1" dirty="0">
                <a:solidFill>
                  <a:schemeClr val="bg1"/>
                </a:solidFill>
                <a:effectLst>
                  <a:outerShdw blurRad="38100" dist="38100" dir="2700000" algn="tl">
                    <a:srgbClr val="000000">
                      <a:alpha val="43137"/>
                    </a:srgbClr>
                  </a:outerShdw>
                </a:effectLst>
              </a:rPr>
              <a:t>&amp; </a:t>
            </a:r>
            <a:r>
              <a:rPr lang="en-US" sz="2400" b="1" dirty="0" smtClean="0">
                <a:solidFill>
                  <a:schemeClr val="bg1"/>
                </a:solidFill>
                <a:effectLst>
                  <a:outerShdw blurRad="38100" dist="38100" dir="2700000" algn="tl">
                    <a:srgbClr val="000000">
                      <a:alpha val="43137"/>
                    </a:srgbClr>
                  </a:outerShdw>
                </a:effectLst>
              </a:rPr>
              <a:t>FUTURE PERSPECTIVES</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7544" y="1700808"/>
            <a:ext cx="8229600" cy="4752528"/>
          </a:xfrm>
        </p:spPr>
        <p:txBody>
          <a:bodyPr>
            <a:noAutofit/>
          </a:bodyPr>
          <a:lstStyle/>
          <a:p>
            <a:r>
              <a:rPr lang="en-US" sz="1800" b="1" dirty="0">
                <a:solidFill>
                  <a:schemeClr val="bg1"/>
                </a:solidFill>
                <a:effectLst>
                  <a:outerShdw blurRad="38100" dist="38100" dir="2700000" algn="tl">
                    <a:srgbClr val="000000">
                      <a:alpha val="43137"/>
                    </a:srgbClr>
                  </a:outerShdw>
                </a:effectLst>
              </a:rPr>
              <a:t>The dataset contains </a:t>
            </a:r>
            <a:r>
              <a:rPr lang="en-US" sz="1800" b="1" dirty="0" smtClean="0">
                <a:solidFill>
                  <a:schemeClr val="bg1"/>
                </a:solidFill>
                <a:effectLst>
                  <a:outerShdw blurRad="38100" dist="38100" dir="2700000" algn="tl">
                    <a:srgbClr val="000000">
                      <a:alpha val="43137"/>
                    </a:srgbClr>
                  </a:outerShdw>
                </a:effectLst>
              </a:rPr>
              <a:t>only 500 rows </a:t>
            </a:r>
            <a:r>
              <a:rPr lang="en-US" sz="1800" b="1" dirty="0">
                <a:solidFill>
                  <a:schemeClr val="bg1"/>
                </a:solidFill>
                <a:effectLst>
                  <a:outerShdw blurRad="38100" dist="38100" dir="2700000" algn="tl">
                    <a:srgbClr val="000000">
                      <a:alpha val="43137"/>
                    </a:srgbClr>
                  </a:outerShdw>
                </a:effectLst>
              </a:rPr>
              <a:t>which is relatively small for high-accuracy predictions, but it provides a solid foundation for experimentation</a:t>
            </a:r>
            <a:r>
              <a:rPr lang="en-US" sz="1800" b="1" dirty="0" smtClean="0">
                <a:solidFill>
                  <a:schemeClr val="bg1"/>
                </a:solidFill>
                <a:effectLst>
                  <a:outerShdw blurRad="38100" dist="38100" dir="2700000" algn="tl">
                    <a:srgbClr val="000000">
                      <a:alpha val="43137"/>
                    </a:srgbClr>
                  </a:outerShdw>
                </a:effectLst>
              </a:rPr>
              <a:t>.</a:t>
            </a:r>
          </a:p>
          <a:p>
            <a:endParaRPr lang="en-US" sz="1800" b="1" dirty="0">
              <a:solidFill>
                <a:schemeClr val="bg1"/>
              </a:solidFill>
              <a:effectLst>
                <a:outerShdw blurRad="38100" dist="38100" dir="2700000" algn="tl">
                  <a:srgbClr val="000000">
                    <a:alpha val="43137"/>
                  </a:srgbClr>
                </a:outerShdw>
              </a:effectLst>
            </a:endParaRPr>
          </a:p>
          <a:p>
            <a:r>
              <a:rPr lang="en-US" sz="1800" b="1" dirty="0">
                <a:solidFill>
                  <a:schemeClr val="bg1"/>
                </a:solidFill>
                <a:effectLst>
                  <a:outerShdw blurRad="38100" dist="38100" dir="2700000" algn="tl">
                    <a:srgbClr val="000000">
                      <a:alpha val="43137"/>
                    </a:srgbClr>
                  </a:outerShdw>
                </a:effectLst>
              </a:rPr>
              <a:t>The structure and features of the dataset are particularly useful for developing an Energy Management System (EMS</a:t>
            </a:r>
            <a:r>
              <a:rPr lang="en-US" sz="1800" b="1" dirty="0" smtClean="0">
                <a:solidFill>
                  <a:schemeClr val="bg1"/>
                </a:solidFill>
                <a:effectLst>
                  <a:outerShdw blurRad="38100" dist="38100" dir="2700000" algn="tl">
                    <a:srgbClr val="000000">
                      <a:alpha val="43137"/>
                    </a:srgbClr>
                  </a:outerShdw>
                </a:effectLst>
              </a:rPr>
              <a:t>).</a:t>
            </a:r>
          </a:p>
          <a:p>
            <a:endParaRPr lang="en-US" sz="1800" b="1" dirty="0">
              <a:solidFill>
                <a:schemeClr val="bg1"/>
              </a:solidFill>
              <a:effectLst>
                <a:outerShdw blurRad="38100" dist="38100" dir="2700000" algn="tl">
                  <a:srgbClr val="000000">
                    <a:alpha val="43137"/>
                  </a:srgbClr>
                </a:outerShdw>
              </a:effectLst>
            </a:endParaRPr>
          </a:p>
          <a:p>
            <a:r>
              <a:rPr lang="en-US" sz="1800" b="1" dirty="0">
                <a:solidFill>
                  <a:schemeClr val="bg1"/>
                </a:solidFill>
                <a:effectLst>
                  <a:outerShdw blurRad="38100" dist="38100" dir="2700000" algn="tl">
                    <a:srgbClr val="000000">
                      <a:alpha val="43137"/>
                    </a:srgbClr>
                  </a:outerShdw>
                </a:effectLst>
              </a:rPr>
              <a:t>This experiment offered a clear and practical overview of the machine learning training cycle in the context of energy systems</a:t>
            </a:r>
            <a:r>
              <a:rPr lang="en-US" sz="1800" b="1" dirty="0" smtClean="0">
                <a:solidFill>
                  <a:schemeClr val="bg1"/>
                </a:solidFill>
                <a:effectLst>
                  <a:outerShdw blurRad="38100" dist="38100" dir="2700000" algn="tl">
                    <a:srgbClr val="000000">
                      <a:alpha val="43137"/>
                    </a:srgbClr>
                  </a:outerShdw>
                </a:effectLst>
              </a:rPr>
              <a:t>.</a:t>
            </a:r>
          </a:p>
          <a:p>
            <a:endParaRPr lang="en-US" sz="1800" b="1" dirty="0">
              <a:solidFill>
                <a:schemeClr val="bg1"/>
              </a:solidFill>
              <a:effectLst>
                <a:outerShdw blurRad="38100" dist="38100" dir="2700000" algn="tl">
                  <a:srgbClr val="000000">
                    <a:alpha val="43137"/>
                  </a:srgbClr>
                </a:outerShdw>
              </a:effectLst>
            </a:endParaRPr>
          </a:p>
          <a:p>
            <a:r>
              <a:rPr lang="en-US" sz="1800" b="1" dirty="0">
                <a:solidFill>
                  <a:schemeClr val="bg1"/>
                </a:solidFill>
                <a:effectLst>
                  <a:outerShdw blurRad="38100" dist="38100" dir="2700000" algn="tl">
                    <a:srgbClr val="000000">
                      <a:alpha val="43137"/>
                    </a:srgbClr>
                  </a:outerShdw>
                </a:effectLst>
              </a:rPr>
              <a:t>The code used is fully functional and </a:t>
            </a:r>
            <a:r>
              <a:rPr lang="en-US" sz="1800" b="1" dirty="0" smtClean="0">
                <a:solidFill>
                  <a:schemeClr val="bg1"/>
                </a:solidFill>
                <a:effectLst>
                  <a:outerShdw blurRad="38100" dist="38100" dir="2700000" algn="tl">
                    <a:srgbClr val="000000">
                      <a:alpha val="43137"/>
                    </a:srgbClr>
                  </a:outerShdw>
                </a:effectLst>
              </a:rPr>
              <a:t>scalable </a:t>
            </a:r>
            <a:r>
              <a:rPr lang="en-US" sz="1800" b="1" dirty="0">
                <a:solidFill>
                  <a:schemeClr val="bg1"/>
                </a:solidFill>
                <a:effectLst>
                  <a:outerShdw blurRad="38100" dist="38100" dir="2700000" algn="tl">
                    <a:srgbClr val="000000">
                      <a:alpha val="43137"/>
                    </a:srgbClr>
                  </a:outerShdw>
                </a:effectLst>
              </a:rPr>
              <a:t>ready to be applied to </a:t>
            </a:r>
            <a:r>
              <a:rPr lang="en-US" sz="1800" b="1" dirty="0" smtClean="0">
                <a:solidFill>
                  <a:schemeClr val="bg1"/>
                </a:solidFill>
                <a:effectLst>
                  <a:outerShdw blurRad="38100" dist="38100" dir="2700000" algn="tl">
                    <a:srgbClr val="000000">
                      <a:alpha val="43137"/>
                    </a:srgbClr>
                  </a:outerShdw>
                </a:effectLst>
              </a:rPr>
              <a:t>larger and more </a:t>
            </a:r>
            <a:r>
              <a:rPr lang="en-US" sz="1800" b="1" dirty="0">
                <a:solidFill>
                  <a:schemeClr val="bg1"/>
                </a:solidFill>
                <a:effectLst>
                  <a:outerShdw blurRad="38100" dist="38100" dir="2700000" algn="tl">
                    <a:srgbClr val="000000">
                      <a:alpha val="43137"/>
                    </a:srgbClr>
                  </a:outerShdw>
                </a:effectLst>
              </a:rPr>
              <a:t>accurate datasets in future research.</a:t>
            </a:r>
          </a:p>
          <a:p>
            <a:pPr marL="0" indent="0">
              <a:buNone/>
            </a:pPr>
            <a:endParaRPr lang="en-US" sz="18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8687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The role of Artificial </a:t>
            </a:r>
            <a:r>
              <a:rPr lang="en-US" dirty="0" err="1" smtClean="0">
                <a:solidFill>
                  <a:schemeClr val="bg1"/>
                </a:solidFill>
              </a:rPr>
              <a:t>Inteligence</a:t>
            </a:r>
            <a:r>
              <a:rPr lang="en-US" dirty="0" smtClean="0">
                <a:solidFill>
                  <a:schemeClr val="bg1"/>
                </a:solidFill>
              </a:rPr>
              <a:t> </a:t>
            </a:r>
            <a:endParaRPr lang="en-US"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sz="2400" b="1" u="sng" dirty="0">
                <a:solidFill>
                  <a:schemeClr val="bg1"/>
                </a:solidFill>
                <a:effectLst>
                  <a:outerShdw blurRad="38100" dist="38100" dir="2700000" algn="tl">
                    <a:srgbClr val="000000">
                      <a:alpha val="43137"/>
                    </a:srgbClr>
                  </a:outerShdw>
                </a:effectLst>
              </a:rPr>
              <a:t>Machine Learning &amp; Deep Learning can</a:t>
            </a:r>
            <a:r>
              <a:rPr lang="en-US" sz="2400" b="1" u="sng" dirty="0" smtClean="0">
                <a:solidFill>
                  <a:schemeClr val="bg1"/>
                </a:solidFill>
                <a:effectLst>
                  <a:outerShdw blurRad="38100" dist="38100" dir="2700000" algn="tl">
                    <a:srgbClr val="000000">
                      <a:alpha val="43137"/>
                    </a:srgbClr>
                  </a:outerShdw>
                </a:effectLst>
              </a:rPr>
              <a:t>:</a:t>
            </a:r>
            <a:endParaRPr lang="el-GR" sz="2400" b="1" u="sng" dirty="0" smtClean="0">
              <a:solidFill>
                <a:schemeClr val="bg1"/>
              </a:solidFill>
              <a:effectLst>
                <a:outerShdw blurRad="38100" dist="38100" dir="2700000" algn="tl">
                  <a:srgbClr val="000000">
                    <a:alpha val="43137"/>
                  </a:srgbClr>
                </a:outerShdw>
              </a:effectLst>
            </a:endParaRPr>
          </a:p>
          <a:p>
            <a:pPr marL="0" indent="0">
              <a:buNone/>
            </a:pPr>
            <a:r>
              <a:rPr lang="el-GR" sz="2400" b="1" dirty="0" smtClean="0">
                <a:solidFill>
                  <a:schemeClr val="bg1"/>
                </a:solidFill>
                <a:effectLst>
                  <a:outerShdw blurRad="38100" dist="38100" dir="2700000" algn="tl">
                    <a:srgbClr val="000000">
                      <a:alpha val="43137"/>
                    </a:srgbClr>
                  </a:outerShdw>
                </a:effectLst>
              </a:rPr>
              <a:t>1)</a:t>
            </a:r>
            <a:r>
              <a:rPr lang="en-US" sz="2400" b="1" dirty="0" smtClean="0">
                <a:solidFill>
                  <a:schemeClr val="bg1"/>
                </a:solidFill>
                <a:effectLst>
                  <a:outerShdw blurRad="38100" dist="38100" dir="2700000" algn="tl">
                    <a:srgbClr val="000000">
                      <a:alpha val="43137"/>
                    </a:srgbClr>
                  </a:outerShdw>
                </a:effectLst>
              </a:rPr>
              <a:t>Accurately predict</a:t>
            </a:r>
            <a:r>
              <a:rPr lang="el-GR" sz="2400" b="1" dirty="0" smtClean="0">
                <a:solidFill>
                  <a:schemeClr val="bg1"/>
                </a:solidFill>
                <a:effectLst>
                  <a:outerShdw blurRad="38100" dist="38100" dir="2700000" algn="tl">
                    <a:srgbClr val="000000">
                      <a:alpha val="43137"/>
                    </a:srgbClr>
                  </a:outerShdw>
                </a:effectLst>
              </a:rPr>
              <a:t> </a:t>
            </a:r>
            <a:r>
              <a:rPr lang="en-US" sz="2400" b="1" dirty="0" smtClean="0">
                <a:solidFill>
                  <a:schemeClr val="bg1"/>
                </a:solidFill>
                <a:effectLst>
                  <a:outerShdw blurRad="38100" dist="38100" dir="2700000" algn="tl">
                    <a:srgbClr val="000000">
                      <a:alpha val="43137"/>
                    </a:srgbClr>
                  </a:outerShdw>
                </a:effectLst>
              </a:rPr>
              <a:t>the  </a:t>
            </a:r>
            <a:r>
              <a:rPr lang="en-US" sz="2400" b="1" dirty="0">
                <a:solidFill>
                  <a:schemeClr val="bg1"/>
                </a:solidFill>
                <a:effectLst>
                  <a:outerShdw blurRad="38100" dist="38100" dir="2700000" algn="tl">
                    <a:srgbClr val="000000">
                      <a:alpha val="43137"/>
                    </a:srgbClr>
                  </a:outerShdw>
                </a:effectLst>
              </a:rPr>
              <a:t>hydrogen consumption based on load, speed, slope, and other </a:t>
            </a:r>
            <a:r>
              <a:rPr lang="en-US" sz="2400" b="1" dirty="0" smtClean="0">
                <a:solidFill>
                  <a:schemeClr val="bg1"/>
                </a:solidFill>
                <a:effectLst>
                  <a:outerShdw blurRad="38100" dist="38100" dir="2700000" algn="tl">
                    <a:srgbClr val="000000">
                      <a:alpha val="43137"/>
                    </a:srgbClr>
                  </a:outerShdw>
                </a:effectLst>
              </a:rPr>
              <a:t>data</a:t>
            </a:r>
            <a:r>
              <a:rPr lang="el-GR" sz="2400" b="1" dirty="0" smtClean="0">
                <a:solidFill>
                  <a:schemeClr val="bg1"/>
                </a:solidFill>
                <a:effectLst>
                  <a:outerShdw blurRad="38100" dist="38100" dir="2700000" algn="tl">
                    <a:srgbClr val="000000">
                      <a:alpha val="43137"/>
                    </a:srgbClr>
                  </a:outerShdw>
                </a:effectLst>
              </a:rPr>
              <a:t>.</a:t>
            </a:r>
          </a:p>
          <a:p>
            <a:pPr marL="0" indent="0">
              <a:buNone/>
            </a:pPr>
            <a:r>
              <a:rPr lang="el-GR" sz="2400" b="1" dirty="0" smtClean="0">
                <a:solidFill>
                  <a:schemeClr val="bg1"/>
                </a:solidFill>
                <a:effectLst>
                  <a:outerShdw blurRad="38100" dist="38100" dir="2700000" algn="tl">
                    <a:srgbClr val="000000">
                      <a:alpha val="43137"/>
                    </a:srgbClr>
                  </a:outerShdw>
                </a:effectLst>
              </a:rPr>
              <a:t>2)</a:t>
            </a:r>
            <a:r>
              <a:rPr lang="en-US" sz="2400" b="1" dirty="0" smtClean="0">
                <a:solidFill>
                  <a:schemeClr val="bg1"/>
                </a:solidFill>
                <a:effectLst>
                  <a:outerShdw blurRad="38100" dist="38100" dir="2700000" algn="tl">
                    <a:srgbClr val="000000">
                      <a:alpha val="43137"/>
                    </a:srgbClr>
                  </a:outerShdw>
                </a:effectLst>
              </a:rPr>
              <a:t>Optimize </a:t>
            </a:r>
            <a:r>
              <a:rPr lang="en-US" sz="2400" b="1" dirty="0">
                <a:solidFill>
                  <a:schemeClr val="bg1"/>
                </a:solidFill>
                <a:effectLst>
                  <a:outerShdw blurRad="38100" dist="38100" dir="2700000" algn="tl">
                    <a:srgbClr val="000000">
                      <a:alpha val="43137"/>
                    </a:srgbClr>
                  </a:outerShdw>
                </a:effectLst>
              </a:rPr>
              <a:t>real-time usage between the fuel cell and the </a:t>
            </a:r>
            <a:r>
              <a:rPr lang="en-US" sz="2400" b="1" dirty="0" smtClean="0">
                <a:solidFill>
                  <a:schemeClr val="bg1"/>
                </a:solidFill>
                <a:effectLst>
                  <a:outerShdw blurRad="38100" dist="38100" dir="2700000" algn="tl">
                    <a:srgbClr val="000000">
                      <a:alpha val="43137"/>
                    </a:srgbClr>
                  </a:outerShdw>
                </a:effectLst>
              </a:rPr>
              <a:t>battery</a:t>
            </a:r>
            <a:endParaRPr lang="el-GR" sz="2400" b="1" dirty="0" smtClean="0">
              <a:solidFill>
                <a:schemeClr val="bg1"/>
              </a:solidFill>
              <a:effectLst>
                <a:outerShdw blurRad="38100" dist="38100" dir="2700000" algn="tl">
                  <a:srgbClr val="000000">
                    <a:alpha val="43137"/>
                  </a:srgbClr>
                </a:outerShdw>
              </a:effectLst>
            </a:endParaRPr>
          </a:p>
          <a:p>
            <a:pPr marL="0" indent="0">
              <a:buNone/>
            </a:pPr>
            <a:r>
              <a:rPr lang="el-GR" sz="2400" b="1" dirty="0" smtClean="0">
                <a:solidFill>
                  <a:schemeClr val="bg1"/>
                </a:solidFill>
                <a:effectLst>
                  <a:outerShdw blurRad="38100" dist="38100" dir="2700000" algn="tl">
                    <a:srgbClr val="000000">
                      <a:alpha val="43137"/>
                    </a:srgbClr>
                  </a:outerShdw>
                </a:effectLst>
              </a:rPr>
              <a:t>3)</a:t>
            </a:r>
            <a:r>
              <a:rPr lang="en-US" sz="2400" b="1" dirty="0" smtClean="0">
                <a:solidFill>
                  <a:schemeClr val="bg1"/>
                </a:solidFill>
                <a:effectLst>
                  <a:outerShdw blurRad="38100" dist="38100" dir="2700000" algn="tl">
                    <a:srgbClr val="000000">
                      <a:alpha val="43137"/>
                    </a:srgbClr>
                  </a:outerShdw>
                </a:effectLst>
              </a:rPr>
              <a:t>Minimize </a:t>
            </a:r>
            <a:r>
              <a:rPr lang="en-US" sz="2400" b="1" dirty="0">
                <a:solidFill>
                  <a:schemeClr val="bg1"/>
                </a:solidFill>
                <a:effectLst>
                  <a:outerShdw blurRad="38100" dist="38100" dir="2700000" algn="tl">
                    <a:srgbClr val="000000">
                      <a:alpha val="43137"/>
                    </a:srgbClr>
                  </a:outerShdw>
                </a:effectLst>
              </a:rPr>
              <a:t>losses and extend the lifespan of both the fuel cell and the </a:t>
            </a:r>
            <a:r>
              <a:rPr lang="en-US" sz="2400" b="1" dirty="0" smtClean="0">
                <a:solidFill>
                  <a:schemeClr val="bg1"/>
                </a:solidFill>
                <a:effectLst>
                  <a:outerShdw blurRad="38100" dist="38100" dir="2700000" algn="tl">
                    <a:srgbClr val="000000">
                      <a:alpha val="43137"/>
                    </a:srgbClr>
                  </a:outerShdw>
                </a:effectLst>
              </a:rPr>
              <a:t>battery</a:t>
            </a:r>
            <a:endParaRPr lang="el-GR" sz="2400" b="1" dirty="0" smtClean="0">
              <a:solidFill>
                <a:schemeClr val="bg1"/>
              </a:solidFill>
              <a:effectLst>
                <a:outerShdw blurRad="38100" dist="38100" dir="2700000" algn="tl">
                  <a:srgbClr val="000000">
                    <a:alpha val="43137"/>
                  </a:srgbClr>
                </a:outerShdw>
              </a:effectLst>
            </a:endParaRPr>
          </a:p>
          <a:p>
            <a:pPr marL="0" indent="0">
              <a:buNone/>
            </a:pPr>
            <a:r>
              <a:rPr lang="el-GR" sz="2400" b="1" dirty="0" smtClean="0">
                <a:solidFill>
                  <a:schemeClr val="bg1"/>
                </a:solidFill>
                <a:effectLst>
                  <a:outerShdw blurRad="38100" dist="38100" dir="2700000" algn="tl">
                    <a:srgbClr val="000000">
                      <a:alpha val="43137"/>
                    </a:srgbClr>
                  </a:outerShdw>
                </a:effectLst>
              </a:rPr>
              <a:t>4)</a:t>
            </a:r>
            <a:r>
              <a:rPr lang="en-US" sz="2400" b="1" dirty="0" smtClean="0">
                <a:solidFill>
                  <a:schemeClr val="bg1"/>
                </a:solidFill>
                <a:effectLst>
                  <a:outerShdw blurRad="38100" dist="38100" dir="2700000" algn="tl">
                    <a:srgbClr val="000000">
                      <a:alpha val="43137"/>
                    </a:srgbClr>
                  </a:outerShdw>
                </a:effectLst>
              </a:rPr>
              <a:t>Contribute </a:t>
            </a:r>
            <a:r>
              <a:rPr lang="en-US" sz="2400" b="1" dirty="0">
                <a:solidFill>
                  <a:schemeClr val="bg1"/>
                </a:solidFill>
                <a:effectLst>
                  <a:outerShdw blurRad="38100" dist="38100" dir="2700000" algn="tl">
                    <a:srgbClr val="000000">
                      <a:alpha val="43137"/>
                    </a:srgbClr>
                  </a:outerShdw>
                </a:effectLst>
              </a:rPr>
              <a:t>to “intelligent” Energy Management Systems (EMS), </a:t>
            </a:r>
            <a:r>
              <a:rPr lang="en-US" sz="2400" b="1" dirty="0" smtClean="0">
                <a:solidFill>
                  <a:schemeClr val="bg1"/>
                </a:solidFill>
                <a:effectLst>
                  <a:outerShdw blurRad="38100" dist="38100" dir="2700000" algn="tl">
                    <a:srgbClr val="000000">
                      <a:alpha val="43137"/>
                    </a:srgbClr>
                  </a:outerShdw>
                </a:effectLst>
              </a:rPr>
              <a:t>thereby </a:t>
            </a:r>
            <a:r>
              <a:rPr lang="en-US" sz="2400" b="1" dirty="0">
                <a:solidFill>
                  <a:schemeClr val="bg1"/>
                </a:solidFill>
                <a:effectLst>
                  <a:outerShdw blurRad="38100" dist="38100" dir="2700000" algn="tl">
                    <a:srgbClr val="000000">
                      <a:alpha val="43137"/>
                    </a:srgbClr>
                  </a:outerShdw>
                </a:effectLst>
              </a:rPr>
              <a:t>reducing the overall need for hydrogen production</a:t>
            </a:r>
          </a:p>
        </p:txBody>
      </p:sp>
    </p:spTree>
    <p:extLst>
      <p:ext uri="{BB962C8B-B14F-4D97-AF65-F5344CB8AC3E}">
        <p14:creationId xmlns:p14="http://schemas.microsoft.com/office/powerpoint/2010/main" val="250146988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POTENTIAL FUTURE </a:t>
            </a:r>
            <a:r>
              <a:rPr lang="en-US" sz="2400" b="1" dirty="0">
                <a:solidFill>
                  <a:schemeClr val="bg1"/>
                </a:solidFill>
                <a:effectLst>
                  <a:outerShdw blurRad="38100" dist="38100" dir="2700000" algn="tl">
                    <a:srgbClr val="000000">
                      <a:alpha val="43137"/>
                    </a:srgbClr>
                  </a:outerShdw>
                </a:effectLst>
              </a:rPr>
              <a:t>ML </a:t>
            </a:r>
            <a:r>
              <a:rPr lang="en-US" sz="2400" b="1" dirty="0" smtClean="0">
                <a:solidFill>
                  <a:schemeClr val="bg1"/>
                </a:solidFill>
                <a:effectLst>
                  <a:outerShdw blurRad="38100" dist="38100" dir="2700000" algn="tl">
                    <a:srgbClr val="000000">
                      <a:alpha val="43137"/>
                    </a:srgbClr>
                  </a:outerShdw>
                </a:effectLst>
              </a:rPr>
              <a:t>APPLICATIONS IN </a:t>
            </a:r>
            <a:r>
              <a:rPr lang="en-US" sz="2400" b="1" dirty="0">
                <a:solidFill>
                  <a:schemeClr val="bg1"/>
                </a:solidFill>
                <a:effectLst>
                  <a:outerShdw blurRad="38100" dist="38100" dir="2700000" algn="tl">
                    <a:srgbClr val="000000">
                      <a:alpha val="43137"/>
                    </a:srgbClr>
                  </a:outerShdw>
                </a:effectLst>
              </a:rPr>
              <a:t>EMS</a:t>
            </a:r>
          </a:p>
        </p:txBody>
      </p:sp>
      <p:sp>
        <p:nvSpPr>
          <p:cNvPr id="3" name="Content Placeholder 2"/>
          <p:cNvSpPr>
            <a:spLocks noGrp="1"/>
          </p:cNvSpPr>
          <p:nvPr>
            <p:ph idx="1"/>
          </p:nvPr>
        </p:nvSpPr>
        <p:spPr>
          <a:xfrm>
            <a:off x="467544" y="2132856"/>
            <a:ext cx="8229600" cy="3744416"/>
          </a:xfrm>
        </p:spPr>
        <p:txBody>
          <a:bodyPr>
            <a:noAutofit/>
          </a:bodyPr>
          <a:lstStyle/>
          <a:p>
            <a:r>
              <a:rPr lang="en-US" sz="2400" b="1" dirty="0">
                <a:solidFill>
                  <a:schemeClr val="bg1"/>
                </a:solidFill>
                <a:effectLst>
                  <a:outerShdw blurRad="38100" dist="38100" dir="2700000" algn="tl">
                    <a:srgbClr val="000000">
                      <a:alpha val="43137"/>
                    </a:srgbClr>
                  </a:outerShdw>
                </a:effectLst>
              </a:rPr>
              <a:t>Anomaly Detection</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(e.g., excessive consumption, voltage drops, poor fuel cell performance</a:t>
            </a:r>
            <a:r>
              <a:rPr lang="en-US" sz="2400" b="1" dirty="0" smtClean="0">
                <a:solidFill>
                  <a:schemeClr val="bg1"/>
                </a:solidFill>
                <a:effectLst>
                  <a:outerShdw blurRad="38100" dist="38100" dir="2700000" algn="tl">
                    <a:srgbClr val="000000">
                      <a:alpha val="43137"/>
                    </a:srgbClr>
                  </a:outerShdw>
                </a:effectLst>
              </a:rPr>
              <a:t>)</a:t>
            </a:r>
          </a:p>
          <a:p>
            <a:endParaRPr lang="en-US" sz="2400" b="1" dirty="0">
              <a:solidFill>
                <a:schemeClr val="bg1"/>
              </a:solidFill>
              <a:effectLst>
                <a:outerShdw blurRad="38100" dist="38100" dir="2700000" algn="tl">
                  <a:srgbClr val="000000">
                    <a:alpha val="43137"/>
                  </a:srgbClr>
                </a:outerShdw>
              </a:effectLst>
            </a:endParaRPr>
          </a:p>
          <a:p>
            <a:r>
              <a:rPr lang="en-US" sz="2400" b="1" dirty="0">
                <a:solidFill>
                  <a:schemeClr val="bg1"/>
                </a:solidFill>
                <a:effectLst>
                  <a:outerShdw blurRad="38100" dist="38100" dir="2700000" algn="tl">
                    <a:srgbClr val="000000">
                      <a:alpha val="43137"/>
                    </a:srgbClr>
                  </a:outerShdw>
                </a:effectLst>
              </a:rPr>
              <a:t>Real-Time Decision Making</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(e.g., switching between fuel cell and battery sources</a:t>
            </a:r>
            <a:r>
              <a:rPr lang="en-US" sz="2400" b="1" dirty="0" smtClean="0">
                <a:solidFill>
                  <a:schemeClr val="bg1"/>
                </a:solidFill>
                <a:effectLst>
                  <a:outerShdw blurRad="38100" dist="38100" dir="2700000" algn="tl">
                    <a:srgbClr val="000000">
                      <a:alpha val="43137"/>
                    </a:srgbClr>
                  </a:outerShdw>
                </a:effectLst>
              </a:rPr>
              <a:t>)</a:t>
            </a:r>
          </a:p>
          <a:p>
            <a:endParaRPr lang="en-US" sz="2400" b="1" dirty="0">
              <a:solidFill>
                <a:schemeClr val="bg1"/>
              </a:solidFill>
              <a:effectLst>
                <a:outerShdw blurRad="38100" dist="38100" dir="2700000" algn="tl">
                  <a:srgbClr val="000000">
                    <a:alpha val="43137"/>
                  </a:srgbClr>
                </a:outerShdw>
              </a:effectLst>
            </a:endParaRPr>
          </a:p>
          <a:p>
            <a:r>
              <a:rPr lang="en-US" sz="2400" b="1" dirty="0">
                <a:solidFill>
                  <a:schemeClr val="bg1"/>
                </a:solidFill>
                <a:effectLst>
                  <a:outerShdw blurRad="38100" dist="38100" dir="2700000" algn="tl">
                    <a:srgbClr val="000000">
                      <a:alpha val="43137"/>
                    </a:srgbClr>
                  </a:outerShdw>
                </a:effectLst>
              </a:rPr>
              <a:t>Predictive Maintenance</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(e.g., detecting improper operation before a failure occurs)</a:t>
            </a:r>
          </a:p>
          <a:p>
            <a:pPr marL="0" indent="0">
              <a:buNone/>
            </a:pPr>
            <a:endParaRPr lang="en-US" sz="18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3787776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32048"/>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CONLUSIONS </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7544" y="1124744"/>
            <a:ext cx="8229600" cy="5328592"/>
          </a:xfrm>
        </p:spPr>
        <p:txBody>
          <a:bodyPr>
            <a:noAutofit/>
          </a:bodyPr>
          <a:lstStyle/>
          <a:p>
            <a:pPr marL="0" indent="0">
              <a:buNone/>
            </a:pPr>
            <a:r>
              <a:rPr lang="en-US" sz="2000" b="1" dirty="0" smtClean="0">
                <a:solidFill>
                  <a:schemeClr val="bg1"/>
                </a:solidFill>
                <a:effectLst>
                  <a:outerShdw blurRad="38100" dist="38100" dir="2700000" algn="tl">
                    <a:srgbClr val="000000">
                      <a:alpha val="43137"/>
                    </a:srgbClr>
                  </a:outerShdw>
                </a:effectLst>
              </a:rPr>
              <a:t>There </a:t>
            </a:r>
            <a:r>
              <a:rPr lang="en-US" sz="2000" b="1" dirty="0">
                <a:solidFill>
                  <a:schemeClr val="bg1"/>
                </a:solidFill>
                <a:effectLst>
                  <a:outerShdw blurRad="38100" dist="38100" dir="2700000" algn="tl">
                    <a:srgbClr val="000000">
                      <a:alpha val="43137"/>
                    </a:srgbClr>
                  </a:outerShdw>
                </a:effectLst>
              </a:rPr>
              <a:t>are some serious </a:t>
            </a:r>
            <a:r>
              <a:rPr lang="en-US" sz="2000" b="1" dirty="0" smtClean="0">
                <a:solidFill>
                  <a:schemeClr val="bg1"/>
                </a:solidFill>
                <a:effectLst>
                  <a:outerShdw blurRad="38100" dist="38100" dir="2700000" algn="tl">
                    <a:srgbClr val="000000">
                      <a:alpha val="43137"/>
                    </a:srgbClr>
                  </a:outerShdw>
                </a:effectLst>
              </a:rPr>
              <a:t>issues that </a:t>
            </a:r>
            <a:r>
              <a:rPr lang="en-US" sz="2000" b="1" dirty="0">
                <a:solidFill>
                  <a:schemeClr val="bg1"/>
                </a:solidFill>
                <a:effectLst>
                  <a:outerShdw blurRad="38100" dist="38100" dir="2700000" algn="tl">
                    <a:srgbClr val="000000">
                      <a:alpha val="43137"/>
                    </a:srgbClr>
                  </a:outerShdw>
                </a:effectLst>
              </a:rPr>
              <a:t>scientists have faced </a:t>
            </a:r>
            <a:r>
              <a:rPr lang="en-US" sz="2000" b="1" dirty="0" smtClean="0">
                <a:solidFill>
                  <a:schemeClr val="bg1"/>
                </a:solidFill>
                <a:effectLst>
                  <a:outerShdw blurRad="38100" dist="38100" dir="2700000" algn="tl">
                    <a:srgbClr val="000000">
                      <a:alpha val="43137"/>
                    </a:srgbClr>
                  </a:outerShdw>
                </a:effectLst>
              </a:rPr>
              <a:t>with the datasets:</a:t>
            </a:r>
          </a:p>
          <a:p>
            <a:pPr marL="0" indent="0">
              <a:buNone/>
            </a:pPr>
            <a:r>
              <a:rPr lang="en-US" sz="2000" b="1" u="sng" dirty="0" smtClean="0">
                <a:solidFill>
                  <a:srgbClr val="FF0000"/>
                </a:solidFill>
                <a:effectLst>
                  <a:outerShdw blurRad="38100" dist="38100" dir="2700000" algn="tl">
                    <a:srgbClr val="000000">
                      <a:alpha val="43137"/>
                    </a:srgbClr>
                  </a:outerShdw>
                </a:effectLst>
              </a:rPr>
              <a:t>1) Noise </a:t>
            </a:r>
            <a:r>
              <a:rPr lang="en-US" sz="2000" b="1" u="sng" dirty="0">
                <a:solidFill>
                  <a:srgbClr val="FF0000"/>
                </a:solidFill>
                <a:effectLst>
                  <a:outerShdw blurRad="38100" dist="38100" dir="2700000" algn="tl">
                    <a:srgbClr val="000000">
                      <a:alpha val="43137"/>
                    </a:srgbClr>
                  </a:outerShdw>
                </a:effectLst>
              </a:rPr>
              <a:t>&amp; Data Gaps (PAPER </a:t>
            </a:r>
            <a:r>
              <a:rPr lang="en-US" sz="2000" b="1" u="sng" dirty="0" smtClean="0">
                <a:solidFill>
                  <a:srgbClr val="FF0000"/>
                </a:solidFill>
                <a:effectLst>
                  <a:outerShdw blurRad="38100" dist="38100" dir="2700000" algn="tl">
                    <a:srgbClr val="000000">
                      <a:alpha val="43137"/>
                    </a:srgbClr>
                  </a:outerShdw>
                </a:effectLst>
              </a:rPr>
              <a:t>4th)</a:t>
            </a:r>
            <a:endParaRPr lang="en-US" sz="2000" b="1" u="sng" dirty="0">
              <a:solidFill>
                <a:srgbClr val="FF0000"/>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 Weak </a:t>
            </a:r>
            <a:r>
              <a:rPr lang="en-US" sz="2000" b="1" dirty="0">
                <a:solidFill>
                  <a:schemeClr val="bg1"/>
                </a:solidFill>
                <a:effectLst>
                  <a:outerShdw blurRad="38100" dist="38100" dir="2700000" algn="tl">
                    <a:srgbClr val="000000">
                      <a:alpha val="43137"/>
                    </a:srgbClr>
                  </a:outerShdw>
                </a:effectLst>
              </a:rPr>
              <a:t>GPS, measurement errors </a:t>
            </a:r>
            <a:r>
              <a:rPr lang="en-US" sz="2000" b="1" dirty="0" smtClean="0">
                <a:solidFill>
                  <a:schemeClr val="bg1"/>
                </a:solidFill>
                <a:effectLst>
                  <a:outerShdw blurRad="38100" dist="38100" dir="2700000" algn="tl">
                    <a:srgbClr val="000000">
                      <a:alpha val="43137"/>
                    </a:srgbClr>
                  </a:outerShdw>
                </a:effectLst>
              </a:rPr>
              <a:t>=&gt; </a:t>
            </a:r>
            <a:r>
              <a:rPr lang="en-US" sz="2000" b="1" dirty="0">
                <a:solidFill>
                  <a:schemeClr val="bg1"/>
                </a:solidFill>
                <a:effectLst>
                  <a:outerShdw blurRad="38100" dist="38100" dir="2700000" algn="tl">
                    <a:srgbClr val="000000">
                      <a:alpha val="43137"/>
                    </a:srgbClr>
                  </a:outerShdw>
                </a:effectLst>
              </a:rPr>
              <a:t>need for interpolation, normalization and filtering</a:t>
            </a:r>
            <a:r>
              <a:rPr lang="en-US" sz="2000" b="1" dirty="0" smtClean="0">
                <a:solidFill>
                  <a:schemeClr val="bg1"/>
                </a:solidFill>
                <a:effectLst>
                  <a:outerShdw blurRad="38100" dist="38100" dir="2700000" algn="tl">
                    <a:srgbClr val="000000">
                      <a:alpha val="43137"/>
                    </a:srgbClr>
                  </a:outerShdw>
                </a:effectLst>
              </a:rPr>
              <a:t>.</a:t>
            </a:r>
            <a:endParaRPr lang="en-US" sz="2000" b="1" dirty="0">
              <a:solidFill>
                <a:schemeClr val="bg1"/>
              </a:solidFill>
              <a:effectLst>
                <a:outerShdw blurRad="38100" dist="38100" dir="2700000" algn="tl">
                  <a:srgbClr val="000000">
                    <a:alpha val="43137"/>
                  </a:srgbClr>
                </a:outerShdw>
              </a:effectLst>
            </a:endParaRPr>
          </a:p>
          <a:p>
            <a:pPr marL="0" indent="0">
              <a:buNone/>
            </a:pPr>
            <a:endParaRPr lang="en-US" sz="2000" b="1" u="sng" dirty="0" smtClean="0">
              <a:solidFill>
                <a:srgbClr val="FF0000"/>
              </a:solidFill>
              <a:effectLst>
                <a:outerShdw blurRad="38100" dist="38100" dir="2700000" algn="tl">
                  <a:srgbClr val="000000">
                    <a:alpha val="43137"/>
                  </a:srgbClr>
                </a:outerShdw>
              </a:effectLst>
            </a:endParaRPr>
          </a:p>
          <a:p>
            <a:pPr marL="0" indent="0">
              <a:buNone/>
            </a:pPr>
            <a:r>
              <a:rPr lang="en-US" sz="2000" b="1" u="sng" dirty="0" smtClean="0">
                <a:solidFill>
                  <a:srgbClr val="FF0000"/>
                </a:solidFill>
                <a:effectLst>
                  <a:outerShdw blurRad="38100" dist="38100" dir="2700000" algn="tl">
                    <a:srgbClr val="000000">
                      <a:alpha val="43137"/>
                    </a:srgbClr>
                  </a:outerShdw>
                </a:effectLst>
              </a:rPr>
              <a:t>2) Limited </a:t>
            </a:r>
            <a:r>
              <a:rPr lang="en-US" sz="2000" b="1" u="sng" dirty="0">
                <a:solidFill>
                  <a:srgbClr val="FF0000"/>
                </a:solidFill>
                <a:effectLst>
                  <a:outerShdw blurRad="38100" dist="38100" dir="2700000" algn="tl">
                    <a:srgbClr val="000000">
                      <a:alpha val="43137"/>
                    </a:srgbClr>
                  </a:outerShdw>
                </a:effectLst>
              </a:rPr>
              <a:t>Variety (PAPER </a:t>
            </a:r>
            <a:r>
              <a:rPr lang="en-US" sz="2000" b="1" u="sng" dirty="0" smtClean="0">
                <a:solidFill>
                  <a:srgbClr val="FF0000"/>
                </a:solidFill>
                <a:effectLst>
                  <a:outerShdw blurRad="38100" dist="38100" dir="2700000" algn="tl">
                    <a:srgbClr val="000000">
                      <a:alpha val="43137"/>
                    </a:srgbClr>
                  </a:outerShdw>
                </a:effectLst>
              </a:rPr>
              <a:t>2nd)</a:t>
            </a:r>
            <a:endParaRPr lang="en-US" sz="2000" b="1" u="sng" dirty="0">
              <a:solidFill>
                <a:srgbClr val="FF0000"/>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 Few </a:t>
            </a:r>
            <a:r>
              <a:rPr lang="en-US" sz="2000" b="1" dirty="0">
                <a:solidFill>
                  <a:schemeClr val="bg1"/>
                </a:solidFill>
                <a:effectLst>
                  <a:outerShdw blurRad="38100" dist="38100" dir="2700000" algn="tl">
                    <a:srgbClr val="000000">
                      <a:alpha val="43137"/>
                    </a:srgbClr>
                  </a:outerShdw>
                </a:effectLst>
              </a:rPr>
              <a:t>data covering specific conditions (</a:t>
            </a:r>
            <a:r>
              <a:rPr lang="en-US" sz="2000" b="1" dirty="0" err="1">
                <a:solidFill>
                  <a:schemeClr val="bg1"/>
                </a:solidFill>
                <a:effectLst>
                  <a:outerShdw blurRad="38100" dist="38100" dir="2700000" algn="tl">
                    <a:srgbClr val="000000">
                      <a:alpha val="43137"/>
                    </a:srgbClr>
                  </a:outerShdw>
                </a:effectLst>
              </a:rPr>
              <a:t>SoC</a:t>
            </a:r>
            <a:r>
              <a:rPr lang="en-US" sz="2000" b="1" dirty="0">
                <a:solidFill>
                  <a:schemeClr val="bg1"/>
                </a:solidFill>
                <a:effectLst>
                  <a:outerShdw blurRad="38100" dist="38100" dir="2700000" algn="tl">
                    <a:srgbClr val="000000">
                      <a:alpha val="43137"/>
                    </a:srgbClr>
                  </a:outerShdw>
                </a:effectLst>
              </a:rPr>
              <a:t>, cycles, environment</a:t>
            </a:r>
            <a:r>
              <a:rPr lang="en-US" sz="2000" b="1" dirty="0" smtClean="0">
                <a:solidFill>
                  <a:schemeClr val="bg1"/>
                </a:solidFill>
                <a:effectLst>
                  <a:outerShdw blurRad="38100" dist="38100" dir="2700000" algn="tl">
                    <a:srgbClr val="000000">
                      <a:alpha val="43137"/>
                    </a:srgbClr>
                  </a:outerShdw>
                </a:effectLst>
              </a:rPr>
              <a:t>).</a:t>
            </a:r>
            <a:endParaRPr lang="en-US" sz="2000" b="1" dirty="0">
              <a:solidFill>
                <a:schemeClr val="bg1"/>
              </a:solidFill>
              <a:effectLst>
                <a:outerShdw blurRad="38100" dist="38100" dir="2700000" algn="tl">
                  <a:srgbClr val="000000">
                    <a:alpha val="43137"/>
                  </a:srgbClr>
                </a:outerShdw>
              </a:effectLst>
            </a:endParaRPr>
          </a:p>
          <a:p>
            <a:pPr marL="0" indent="0">
              <a:buNone/>
            </a:pPr>
            <a:endParaRPr lang="en-US" sz="2000" b="1" u="sng" dirty="0" smtClean="0">
              <a:solidFill>
                <a:srgbClr val="FF0000"/>
              </a:solidFill>
              <a:effectLst>
                <a:outerShdw blurRad="38100" dist="38100" dir="2700000" algn="tl">
                  <a:srgbClr val="000000">
                    <a:alpha val="43137"/>
                  </a:srgbClr>
                </a:outerShdw>
              </a:effectLst>
            </a:endParaRPr>
          </a:p>
          <a:p>
            <a:pPr marL="0" indent="0">
              <a:buNone/>
            </a:pPr>
            <a:r>
              <a:rPr lang="en-US" sz="2000" b="1" u="sng" dirty="0" smtClean="0">
                <a:solidFill>
                  <a:srgbClr val="FF0000"/>
                </a:solidFill>
                <a:effectLst>
                  <a:outerShdw blurRad="38100" dist="38100" dir="2700000" algn="tl">
                    <a:srgbClr val="000000">
                      <a:alpha val="43137"/>
                    </a:srgbClr>
                  </a:outerShdw>
                </a:effectLst>
              </a:rPr>
              <a:t>3) Sensitivity </a:t>
            </a:r>
            <a:r>
              <a:rPr lang="en-US" sz="2000" b="1" u="sng" dirty="0">
                <a:solidFill>
                  <a:srgbClr val="FF0000"/>
                </a:solidFill>
                <a:effectLst>
                  <a:outerShdw blurRad="38100" dist="38100" dir="2700000" algn="tl">
                    <a:srgbClr val="000000">
                      <a:alpha val="43137"/>
                    </a:srgbClr>
                  </a:outerShdw>
                </a:effectLst>
              </a:rPr>
              <a:t>in Validation Sets (PAPER </a:t>
            </a:r>
            <a:r>
              <a:rPr lang="en-US" sz="2000" b="1" u="sng" dirty="0" smtClean="0">
                <a:solidFill>
                  <a:srgbClr val="FF0000"/>
                </a:solidFill>
                <a:effectLst>
                  <a:outerShdw blurRad="38100" dist="38100" dir="2700000" algn="tl">
                    <a:srgbClr val="000000">
                      <a:alpha val="43137"/>
                    </a:srgbClr>
                  </a:outerShdw>
                </a:effectLst>
              </a:rPr>
              <a:t>1st </a:t>
            </a:r>
            <a:r>
              <a:rPr lang="en-US" sz="2000" b="1" u="sng" dirty="0">
                <a:solidFill>
                  <a:srgbClr val="FF0000"/>
                </a:solidFill>
                <a:effectLst>
                  <a:outerShdw blurRad="38100" dist="38100" dir="2700000" algn="tl">
                    <a:srgbClr val="000000">
                      <a:alpha val="43137"/>
                    </a:srgbClr>
                  </a:outerShdw>
                </a:effectLst>
              </a:rPr>
              <a:t>&amp; </a:t>
            </a:r>
            <a:r>
              <a:rPr lang="en-US" sz="2000" b="1" u="sng" dirty="0" smtClean="0">
                <a:solidFill>
                  <a:srgbClr val="FF0000"/>
                </a:solidFill>
                <a:effectLst>
                  <a:outerShdw blurRad="38100" dist="38100" dir="2700000" algn="tl">
                    <a:srgbClr val="000000">
                      <a:alpha val="43137"/>
                    </a:srgbClr>
                  </a:outerShdw>
                </a:effectLst>
              </a:rPr>
              <a:t>3rd)</a:t>
            </a:r>
            <a:endParaRPr lang="en-US" sz="2000" b="1" u="sng" dirty="0">
              <a:solidFill>
                <a:srgbClr val="FF0000"/>
              </a:solidFill>
              <a:effectLst>
                <a:outerShdw blurRad="38100" dist="38100" dir="2700000" algn="tl">
                  <a:srgbClr val="000000">
                    <a:alpha val="43137"/>
                  </a:srgbClr>
                </a:outerShdw>
              </a:effectLst>
            </a:endParaRPr>
          </a:p>
          <a:p>
            <a:pPr marL="0" indent="0">
              <a:buNone/>
            </a:pPr>
            <a:r>
              <a:rPr lang="en-US" sz="2000" b="1" dirty="0" smtClean="0">
                <a:solidFill>
                  <a:schemeClr val="bg1"/>
                </a:solidFill>
                <a:effectLst>
                  <a:outerShdw blurRad="38100" dist="38100" dir="2700000" algn="tl">
                    <a:srgbClr val="000000">
                      <a:alpha val="43137"/>
                    </a:srgbClr>
                  </a:outerShdw>
                </a:effectLst>
              </a:rPr>
              <a:t>- More </a:t>
            </a:r>
            <a:r>
              <a:rPr lang="en-US" sz="2000" b="1" dirty="0">
                <a:solidFill>
                  <a:schemeClr val="bg1"/>
                </a:solidFill>
                <a:effectLst>
                  <a:outerShdw blurRad="38100" dist="38100" dir="2700000" algn="tl">
                    <a:srgbClr val="000000">
                      <a:alpha val="43137"/>
                    </a:srgbClr>
                  </a:outerShdw>
                </a:effectLst>
              </a:rPr>
              <a:t>realistic data collection is needed.</a:t>
            </a:r>
          </a:p>
          <a:p>
            <a:pPr marL="0" indent="0">
              <a:buNone/>
            </a:pPr>
            <a:r>
              <a:rPr lang="en-US" sz="2000" b="1" dirty="0" smtClean="0">
                <a:solidFill>
                  <a:schemeClr val="bg1"/>
                </a:solidFill>
                <a:effectLst>
                  <a:outerShdw blurRad="38100" dist="38100" dir="2700000" algn="tl">
                    <a:srgbClr val="000000">
                      <a:alpha val="43137"/>
                    </a:srgbClr>
                  </a:outerShdw>
                </a:effectLst>
              </a:rPr>
              <a:t>- Large </a:t>
            </a:r>
            <a:r>
              <a:rPr lang="en-US" sz="2000" b="1" dirty="0">
                <a:solidFill>
                  <a:schemeClr val="bg1"/>
                </a:solidFill>
                <a:effectLst>
                  <a:outerShdw blurRad="38100" dist="38100" dir="2700000" algn="tl">
                    <a:srgbClr val="000000">
                      <a:alpha val="43137"/>
                    </a:srgbClr>
                  </a:outerShdw>
                </a:effectLst>
              </a:rPr>
              <a:t>computational resources &amp; sensitivity to “unknown” data</a:t>
            </a:r>
            <a:r>
              <a:rPr lang="en-US" sz="2000" b="1" dirty="0" smtClean="0">
                <a:solidFill>
                  <a:schemeClr val="bg1"/>
                </a:solidFill>
                <a:effectLst>
                  <a:outerShdw blurRad="38100" dist="38100" dir="2700000" algn="tl">
                    <a:srgbClr val="000000">
                      <a:alpha val="43137"/>
                    </a:srgbClr>
                  </a:outerShdw>
                </a:effectLst>
              </a:rPr>
              <a:t>.</a:t>
            </a:r>
            <a:endParaRPr lang="en-US" sz="2000" b="1" dirty="0">
              <a:solidFill>
                <a:schemeClr val="bg1"/>
              </a:solidFill>
              <a:effectLst>
                <a:outerShdw blurRad="38100" dist="38100" dir="2700000" algn="tl">
                  <a:srgbClr val="000000">
                    <a:alpha val="43137"/>
                  </a:srgbClr>
                </a:outerShdw>
              </a:effectLst>
            </a:endParaRPr>
          </a:p>
          <a:p>
            <a:pPr marL="0" indent="0">
              <a:buNone/>
            </a:pPr>
            <a:endParaRPr lang="en-US" sz="2000" b="1" u="sng" dirty="0" smtClean="0">
              <a:solidFill>
                <a:srgbClr val="00B050"/>
              </a:solidFill>
              <a:effectLst>
                <a:outerShdw blurRad="38100" dist="38100" dir="2700000" algn="tl">
                  <a:srgbClr val="000000">
                    <a:alpha val="43137"/>
                  </a:srgbClr>
                </a:outerShdw>
              </a:effectLst>
            </a:endParaRPr>
          </a:p>
          <a:p>
            <a:pPr marL="0" indent="0">
              <a:buNone/>
            </a:pPr>
            <a:r>
              <a:rPr lang="en-US" sz="2000" b="1" u="sng" dirty="0" smtClean="0">
                <a:solidFill>
                  <a:srgbClr val="00B050"/>
                </a:solidFill>
                <a:effectLst>
                  <a:outerShdw blurRad="38100" dist="38100" dir="2700000" algn="tl">
                    <a:srgbClr val="000000">
                      <a:alpha val="43137"/>
                    </a:srgbClr>
                  </a:outerShdw>
                </a:effectLst>
              </a:rPr>
              <a:t>What </a:t>
            </a:r>
            <a:r>
              <a:rPr lang="en-US" sz="2000" b="1" u="sng" dirty="0">
                <a:solidFill>
                  <a:srgbClr val="00B050"/>
                </a:solidFill>
                <a:effectLst>
                  <a:outerShdw blurRad="38100" dist="38100" dir="2700000" algn="tl">
                    <a:srgbClr val="000000">
                      <a:alpha val="43137"/>
                    </a:srgbClr>
                  </a:outerShdw>
                </a:effectLst>
              </a:rPr>
              <a:t>We Learn</a:t>
            </a:r>
            <a:r>
              <a:rPr lang="en-US" sz="2000" b="1" dirty="0">
                <a:solidFill>
                  <a:schemeClr val="bg1"/>
                </a:solidFill>
                <a:effectLst>
                  <a:outerShdw blurRad="38100" dist="38100" dir="2700000" algn="tl">
                    <a:srgbClr val="000000">
                      <a:alpha val="43137"/>
                    </a:srgbClr>
                  </a:outerShdw>
                </a:effectLst>
              </a:rPr>
              <a:t>:</a:t>
            </a:r>
          </a:p>
          <a:p>
            <a:pPr marL="0" indent="0">
              <a:buNone/>
            </a:pPr>
            <a:r>
              <a:rPr lang="en-US" sz="2000" b="1" dirty="0">
                <a:solidFill>
                  <a:schemeClr val="bg1"/>
                </a:solidFill>
                <a:effectLst>
                  <a:outerShdw blurRad="38100" dist="38100" dir="2700000" algn="tl">
                    <a:srgbClr val="000000">
                      <a:alpha val="43137"/>
                    </a:srgbClr>
                  </a:outerShdw>
                </a:effectLst>
              </a:rPr>
              <a:t>Realistic and rich datasets are critical for the success of an EMS system – especially when based on </a:t>
            </a:r>
            <a:r>
              <a:rPr lang="en-US" sz="2000" b="1" dirty="0" smtClean="0">
                <a:solidFill>
                  <a:schemeClr val="bg1"/>
                </a:solidFill>
                <a:effectLst>
                  <a:outerShdw blurRad="38100" dist="38100" dir="2700000" algn="tl">
                    <a:srgbClr val="000000">
                      <a:alpha val="43137"/>
                    </a:srgbClr>
                  </a:outerShdw>
                </a:effectLst>
              </a:rPr>
              <a:t>ML!</a:t>
            </a:r>
            <a:endParaRPr lang="en-US" sz="20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79991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Autofit/>
          </a:bodyPr>
          <a:lstStyle/>
          <a:p>
            <a:r>
              <a:rPr lang="en-US" sz="2400" b="1" dirty="0" smtClean="0">
                <a:solidFill>
                  <a:schemeClr val="bg1"/>
                </a:solidFill>
                <a:effectLst>
                  <a:outerShdw blurRad="38100" dist="38100" dir="2700000" algn="tl">
                    <a:srgbClr val="000000">
                      <a:alpha val="43137"/>
                    </a:srgbClr>
                  </a:outerShdw>
                </a:effectLst>
              </a:rPr>
              <a:t>CONLUSIONS </a:t>
            </a:r>
            <a:endParaRPr lang="en-US" sz="2400" b="1"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7544" y="1124744"/>
            <a:ext cx="8229600" cy="5328592"/>
          </a:xfrm>
        </p:spPr>
        <p:txBody>
          <a:bodyPr>
            <a:noAutofit/>
          </a:bodyPr>
          <a:lstStyle/>
          <a:p>
            <a:pPr marL="0" indent="0">
              <a:buNone/>
            </a:pPr>
            <a:r>
              <a:rPr lang="en-US" sz="1600" b="1" u="sng" dirty="0" smtClean="0">
                <a:solidFill>
                  <a:srgbClr val="92D050"/>
                </a:solidFill>
                <a:effectLst>
                  <a:outerShdw blurRad="38100" dist="38100" dir="2700000" algn="tl">
                    <a:srgbClr val="000000">
                      <a:alpha val="43137"/>
                    </a:srgbClr>
                  </a:outerShdw>
                </a:effectLst>
              </a:rPr>
              <a:t>What </a:t>
            </a:r>
            <a:r>
              <a:rPr lang="en-US" sz="1600" b="1" u="sng" dirty="0">
                <a:solidFill>
                  <a:srgbClr val="92D050"/>
                </a:solidFill>
                <a:effectLst>
                  <a:outerShdw blurRad="38100" dist="38100" dir="2700000" algn="tl">
                    <a:srgbClr val="000000">
                      <a:alpha val="43137"/>
                    </a:srgbClr>
                  </a:outerShdw>
                </a:effectLst>
              </a:rPr>
              <a:t>We </a:t>
            </a:r>
            <a:r>
              <a:rPr lang="en-US" sz="1600" b="1" u="sng" dirty="0" smtClean="0">
                <a:solidFill>
                  <a:srgbClr val="92D050"/>
                </a:solidFill>
                <a:effectLst>
                  <a:outerShdw blurRad="38100" dist="38100" dir="2700000" algn="tl">
                    <a:srgbClr val="000000">
                      <a:alpha val="43137"/>
                    </a:srgbClr>
                  </a:outerShdw>
                </a:effectLst>
              </a:rPr>
              <a:t>Achieved:</a:t>
            </a:r>
          </a:p>
          <a:p>
            <a:pPr marL="0" indent="0">
              <a:buNone/>
            </a:pPr>
            <a:r>
              <a:rPr lang="en-US" sz="1600" b="1" dirty="0" smtClean="0">
                <a:solidFill>
                  <a:schemeClr val="bg1"/>
                </a:solidFill>
                <a:effectLst>
                  <a:outerShdw blurRad="38100" dist="38100" dir="2700000" algn="tl">
                    <a:srgbClr val="000000">
                      <a:alpha val="43137"/>
                    </a:srgbClr>
                  </a:outerShdw>
                </a:effectLst>
              </a:rPr>
              <a:t>Validated </a:t>
            </a:r>
            <a:r>
              <a:rPr lang="en-US" sz="1600" b="1" dirty="0">
                <a:solidFill>
                  <a:schemeClr val="bg1"/>
                </a:solidFill>
                <a:effectLst>
                  <a:outerShdw blurRad="38100" dist="38100" dir="2700000" algn="tl">
                    <a:srgbClr val="000000">
                      <a:alpha val="43137"/>
                    </a:srgbClr>
                  </a:outerShdw>
                </a:effectLst>
              </a:rPr>
              <a:t>the potential of advanced EMS algorithms </a:t>
            </a:r>
            <a:r>
              <a:rPr lang="en-US" sz="1600" b="1" dirty="0" smtClean="0">
                <a:solidFill>
                  <a:schemeClr val="bg1"/>
                </a:solidFill>
                <a:effectLst>
                  <a:outerShdw blurRad="38100" dist="38100" dir="2700000" algn="tl">
                    <a:srgbClr val="000000">
                      <a:alpha val="43137"/>
                    </a:srgbClr>
                  </a:outerShdw>
                </a:effectLst>
              </a:rPr>
              <a:t>in </a:t>
            </a:r>
            <a:r>
              <a:rPr lang="en-US" sz="1600" b="1" dirty="0">
                <a:solidFill>
                  <a:schemeClr val="bg1"/>
                </a:solidFill>
                <a:effectLst>
                  <a:outerShdw blurRad="38100" dist="38100" dir="2700000" algn="tl">
                    <a:srgbClr val="000000">
                      <a:alpha val="43137"/>
                    </a:srgbClr>
                  </a:outerShdw>
                </a:effectLst>
              </a:rPr>
              <a:t>FCHEVs for real-world driving and terrain conditions</a:t>
            </a:r>
            <a:r>
              <a:rPr lang="en-US" sz="1600" b="1" dirty="0" smtClean="0">
                <a:solidFill>
                  <a:schemeClr val="bg1"/>
                </a:solidFill>
                <a:effectLst>
                  <a:outerShdw blurRad="38100" dist="38100" dir="2700000" algn="tl">
                    <a:srgbClr val="000000">
                      <a:alpha val="43137"/>
                    </a:srgbClr>
                  </a:outerShdw>
                </a:effectLst>
              </a:rPr>
              <a:t>.</a:t>
            </a:r>
          </a:p>
          <a:p>
            <a:pPr marL="0" indent="0">
              <a:buNone/>
            </a:pPr>
            <a:r>
              <a:rPr lang="en-US" sz="1600" b="1" dirty="0" smtClean="0">
                <a:solidFill>
                  <a:schemeClr val="bg1"/>
                </a:solidFill>
                <a:effectLst>
                  <a:outerShdw blurRad="38100" dist="38100" dir="2700000" algn="tl">
                    <a:srgbClr val="000000">
                      <a:alpha val="43137"/>
                    </a:srgbClr>
                  </a:outerShdw>
                </a:effectLst>
              </a:rPr>
              <a:t>Improved </a:t>
            </a:r>
            <a:r>
              <a:rPr lang="en-US" sz="1600" b="1" dirty="0">
                <a:solidFill>
                  <a:schemeClr val="bg1"/>
                </a:solidFill>
                <a:effectLst>
                  <a:outerShdw blurRad="38100" dist="38100" dir="2700000" algn="tl">
                    <a:srgbClr val="000000">
                      <a:alpha val="43137"/>
                    </a:srgbClr>
                  </a:outerShdw>
                </a:effectLst>
              </a:rPr>
              <a:t>fuel economy and faster convergence (up to 26% savings, 45% faster learning</a:t>
            </a:r>
            <a:r>
              <a:rPr lang="en-US" sz="1600" b="1" dirty="0" smtClean="0">
                <a:solidFill>
                  <a:schemeClr val="bg1"/>
                </a:solidFill>
                <a:effectLst>
                  <a:outerShdw blurRad="38100" dist="38100" dir="2700000" algn="tl">
                    <a:srgbClr val="000000">
                      <a:alpha val="43137"/>
                    </a:srgbClr>
                  </a:outerShdw>
                </a:effectLst>
              </a:rPr>
              <a:t>).</a:t>
            </a:r>
          </a:p>
          <a:p>
            <a:pPr marL="0" indent="0">
              <a:buNone/>
            </a:pPr>
            <a:r>
              <a:rPr lang="en-US" sz="1600" b="1" dirty="0" smtClean="0">
                <a:solidFill>
                  <a:schemeClr val="bg1"/>
                </a:solidFill>
                <a:effectLst>
                  <a:outerShdw blurRad="38100" dist="38100" dir="2700000" algn="tl">
                    <a:srgbClr val="000000">
                      <a:alpha val="43137"/>
                    </a:srgbClr>
                  </a:outerShdw>
                </a:effectLst>
              </a:rPr>
              <a:t>Our </a:t>
            </a:r>
            <a:r>
              <a:rPr lang="en-US" sz="1600" b="1" dirty="0">
                <a:solidFill>
                  <a:schemeClr val="bg1"/>
                </a:solidFill>
                <a:effectLst>
                  <a:outerShdw blurRad="38100" dist="38100" dir="2700000" algn="tl">
                    <a:srgbClr val="000000">
                      <a:alpha val="43137"/>
                    </a:srgbClr>
                  </a:outerShdw>
                </a:effectLst>
              </a:rPr>
              <a:t>small-scale ML experiment with synthetic data demonstrated how data-driven models can distinguish good and bad system states</a:t>
            </a:r>
            <a:r>
              <a:rPr lang="en-US" sz="1600" b="1" dirty="0" smtClean="0">
                <a:solidFill>
                  <a:schemeClr val="bg1"/>
                </a:solidFill>
                <a:effectLst>
                  <a:outerShdw blurRad="38100" dist="38100" dir="2700000" algn="tl">
                    <a:srgbClr val="000000">
                      <a:alpha val="43137"/>
                    </a:srgbClr>
                  </a:outerShdw>
                </a:effectLst>
              </a:rPr>
              <a:t>.</a:t>
            </a:r>
          </a:p>
          <a:p>
            <a:pPr marL="0" indent="0">
              <a:buNone/>
            </a:pPr>
            <a:r>
              <a:rPr lang="en-US" sz="1600" b="1" dirty="0" smtClean="0">
                <a:solidFill>
                  <a:schemeClr val="bg1"/>
                </a:solidFill>
                <a:effectLst>
                  <a:outerShdw blurRad="38100" dist="38100" dir="2700000" algn="tl">
                    <a:srgbClr val="000000">
                      <a:alpha val="43137"/>
                    </a:srgbClr>
                  </a:outerShdw>
                </a:effectLst>
              </a:rPr>
              <a:t>Highlighted </a:t>
            </a:r>
            <a:r>
              <a:rPr lang="en-US" sz="1600" b="1" dirty="0">
                <a:solidFill>
                  <a:schemeClr val="bg1"/>
                </a:solidFill>
                <a:effectLst>
                  <a:outerShdw blurRad="38100" dist="38100" dir="2700000" algn="tl">
                    <a:srgbClr val="000000">
                      <a:alpha val="43137"/>
                    </a:srgbClr>
                  </a:outerShdw>
                </a:effectLst>
              </a:rPr>
              <a:t>the usefulness of features like SOC, H₂ consumption, and battery temperature for anomaly detection and operational </a:t>
            </a:r>
            <a:r>
              <a:rPr lang="en-US" sz="1600" b="1" dirty="0" smtClean="0">
                <a:solidFill>
                  <a:schemeClr val="bg1"/>
                </a:solidFill>
                <a:effectLst>
                  <a:outerShdw blurRad="38100" dist="38100" dir="2700000" algn="tl">
                    <a:srgbClr val="000000">
                      <a:alpha val="43137"/>
                    </a:srgbClr>
                  </a:outerShdw>
                </a:effectLst>
              </a:rPr>
              <a:t>safety.</a:t>
            </a:r>
          </a:p>
          <a:p>
            <a:pPr marL="0" indent="0">
              <a:buNone/>
            </a:pPr>
            <a:endParaRPr lang="en-US" sz="1600" b="1" dirty="0" smtClean="0">
              <a:solidFill>
                <a:schemeClr val="bg1"/>
              </a:solidFill>
              <a:effectLst>
                <a:outerShdw blurRad="38100" dist="38100" dir="2700000" algn="tl">
                  <a:srgbClr val="000000">
                    <a:alpha val="43137"/>
                  </a:srgbClr>
                </a:outerShdw>
              </a:effectLst>
            </a:endParaRPr>
          </a:p>
          <a:p>
            <a:pPr marL="0" indent="0">
              <a:buNone/>
            </a:pPr>
            <a:r>
              <a:rPr lang="en-US" sz="1600" b="1" u="sng" dirty="0" smtClean="0">
                <a:solidFill>
                  <a:srgbClr val="92D050"/>
                </a:solidFill>
                <a:effectLst>
                  <a:outerShdw blurRad="38100" dist="38100" dir="2700000" algn="tl">
                    <a:srgbClr val="000000">
                      <a:alpha val="43137"/>
                    </a:srgbClr>
                  </a:outerShdw>
                </a:effectLst>
              </a:rPr>
              <a:t>What’s </a:t>
            </a:r>
            <a:r>
              <a:rPr lang="en-US" sz="1600" b="1" u="sng" dirty="0">
                <a:solidFill>
                  <a:srgbClr val="92D050"/>
                </a:solidFill>
                <a:effectLst>
                  <a:outerShdw blurRad="38100" dist="38100" dir="2700000" algn="tl">
                    <a:srgbClr val="000000">
                      <a:alpha val="43137"/>
                    </a:srgbClr>
                  </a:outerShdw>
                </a:effectLst>
              </a:rPr>
              <a:t>Needed in the </a:t>
            </a:r>
            <a:r>
              <a:rPr lang="en-US" sz="1600" b="1" u="sng" dirty="0" smtClean="0">
                <a:solidFill>
                  <a:srgbClr val="92D050"/>
                </a:solidFill>
                <a:effectLst>
                  <a:outerShdw blurRad="38100" dist="38100" dir="2700000" algn="tl">
                    <a:srgbClr val="000000">
                      <a:alpha val="43137"/>
                    </a:srgbClr>
                  </a:outerShdw>
                </a:effectLst>
              </a:rPr>
              <a:t>Future: </a:t>
            </a:r>
          </a:p>
          <a:p>
            <a:pPr marL="0" indent="0">
              <a:buNone/>
            </a:pPr>
            <a:r>
              <a:rPr lang="en-US" sz="1600" b="1" dirty="0" smtClean="0">
                <a:solidFill>
                  <a:schemeClr val="bg1"/>
                </a:solidFill>
                <a:effectLst>
                  <a:outerShdw blurRad="38100" dist="38100" dir="2700000" algn="tl">
                    <a:srgbClr val="000000">
                      <a:alpha val="43137"/>
                    </a:srgbClr>
                  </a:outerShdw>
                </a:effectLst>
              </a:rPr>
              <a:t>Integration </a:t>
            </a:r>
            <a:r>
              <a:rPr lang="en-US" sz="1600" b="1" dirty="0">
                <a:solidFill>
                  <a:schemeClr val="bg1"/>
                </a:solidFill>
                <a:effectLst>
                  <a:outerShdw blurRad="38100" dist="38100" dir="2700000" algn="tl">
                    <a:srgbClr val="000000">
                      <a:alpha val="43137"/>
                    </a:srgbClr>
                  </a:outerShdw>
                </a:effectLst>
              </a:rPr>
              <a:t>of real-world, high-quality datasets to replace synthetic </a:t>
            </a:r>
            <a:r>
              <a:rPr lang="en-US" sz="1600" b="1" dirty="0" err="1">
                <a:solidFill>
                  <a:schemeClr val="bg1"/>
                </a:solidFill>
                <a:effectLst>
                  <a:outerShdw blurRad="38100" dist="38100" dir="2700000" algn="tl">
                    <a:srgbClr val="000000">
                      <a:alpha val="43137"/>
                    </a:srgbClr>
                  </a:outerShdw>
                </a:effectLst>
              </a:rPr>
              <a:t>data.Expansion</a:t>
            </a:r>
            <a:r>
              <a:rPr lang="en-US" sz="1600" b="1" dirty="0">
                <a:solidFill>
                  <a:schemeClr val="bg1"/>
                </a:solidFill>
                <a:effectLst>
                  <a:outerShdw blurRad="38100" dist="38100" dir="2700000" algn="tl">
                    <a:srgbClr val="000000">
                      <a:alpha val="43137"/>
                    </a:srgbClr>
                  </a:outerShdw>
                </a:effectLst>
              </a:rPr>
              <a:t> of training data to include more diverse driving cycles and environmental conditions</a:t>
            </a:r>
            <a:r>
              <a:rPr lang="en-US" sz="1600" b="1" dirty="0" smtClean="0">
                <a:solidFill>
                  <a:schemeClr val="bg1"/>
                </a:solidFill>
                <a:effectLst>
                  <a:outerShdw blurRad="38100" dist="38100" dir="2700000" algn="tl">
                    <a:srgbClr val="000000">
                      <a:alpha val="43137"/>
                    </a:srgbClr>
                  </a:outerShdw>
                </a:effectLst>
              </a:rPr>
              <a:t>.</a:t>
            </a:r>
          </a:p>
          <a:p>
            <a:pPr marL="0" indent="0">
              <a:buNone/>
            </a:pPr>
            <a:r>
              <a:rPr lang="en-US" sz="1600" b="1" dirty="0" smtClean="0">
                <a:solidFill>
                  <a:schemeClr val="bg1"/>
                </a:solidFill>
                <a:effectLst>
                  <a:outerShdw blurRad="38100" dist="38100" dir="2700000" algn="tl">
                    <a:srgbClr val="000000">
                      <a:alpha val="43137"/>
                    </a:srgbClr>
                  </a:outerShdw>
                </a:effectLst>
              </a:rPr>
              <a:t>Combine </a:t>
            </a:r>
            <a:r>
              <a:rPr lang="en-US" sz="1600" b="1" dirty="0">
                <a:solidFill>
                  <a:schemeClr val="bg1"/>
                </a:solidFill>
                <a:effectLst>
                  <a:outerShdw blurRad="38100" dist="38100" dir="2700000" algn="tl">
                    <a:srgbClr val="000000">
                      <a:alpha val="43137"/>
                    </a:srgbClr>
                  </a:outerShdw>
                </a:effectLst>
              </a:rPr>
              <a:t>physics-based models with ML for even more robust EMS performance</a:t>
            </a:r>
            <a:r>
              <a:rPr lang="en-US" sz="1600" b="1" dirty="0" smtClean="0">
                <a:solidFill>
                  <a:schemeClr val="bg1"/>
                </a:solidFill>
                <a:effectLst>
                  <a:outerShdw blurRad="38100" dist="38100" dir="2700000" algn="tl">
                    <a:srgbClr val="000000">
                      <a:alpha val="43137"/>
                    </a:srgbClr>
                  </a:outerShdw>
                </a:effectLst>
              </a:rPr>
              <a:t>.</a:t>
            </a:r>
          </a:p>
          <a:p>
            <a:pPr marL="0" indent="0">
              <a:buNone/>
            </a:pPr>
            <a:r>
              <a:rPr lang="en-US" sz="1600" b="1" dirty="0" smtClean="0">
                <a:solidFill>
                  <a:schemeClr val="bg1"/>
                </a:solidFill>
                <a:effectLst>
                  <a:outerShdw blurRad="38100" dist="38100" dir="2700000" algn="tl">
                    <a:srgbClr val="000000">
                      <a:alpha val="43137"/>
                    </a:srgbClr>
                  </a:outerShdw>
                </a:effectLst>
              </a:rPr>
              <a:t>Real-time </a:t>
            </a:r>
            <a:r>
              <a:rPr lang="en-US" sz="1600" b="1" dirty="0">
                <a:solidFill>
                  <a:schemeClr val="bg1"/>
                </a:solidFill>
                <a:effectLst>
                  <a:outerShdw blurRad="38100" dist="38100" dir="2700000" algn="tl">
                    <a:srgbClr val="000000">
                      <a:alpha val="43137"/>
                    </a:srgbClr>
                  </a:outerShdw>
                </a:effectLst>
              </a:rPr>
              <a:t>deployment in FCHEVs to support dynamic energy source switching and predictive maintenance</a:t>
            </a:r>
            <a:r>
              <a:rPr lang="en-US" sz="1600" b="1" dirty="0" smtClean="0">
                <a:solidFill>
                  <a:schemeClr val="bg1"/>
                </a:solidFill>
                <a:effectLst>
                  <a:outerShdw blurRad="38100" dist="38100" dir="2700000" algn="tl">
                    <a:srgbClr val="000000">
                      <a:alpha val="43137"/>
                    </a:srgbClr>
                  </a:outerShdw>
                </a:effectLst>
              </a:rPr>
              <a:t>.</a:t>
            </a:r>
          </a:p>
          <a:p>
            <a:pPr marL="0" indent="0">
              <a:buNone/>
            </a:pPr>
            <a:endParaRPr lang="en-US" sz="1600" b="1" dirty="0" smtClean="0">
              <a:solidFill>
                <a:schemeClr val="bg1"/>
              </a:solidFill>
              <a:effectLst>
                <a:outerShdw blurRad="38100" dist="38100" dir="2700000" algn="tl">
                  <a:srgbClr val="000000">
                    <a:alpha val="43137"/>
                  </a:srgbClr>
                </a:outerShdw>
              </a:effectLst>
            </a:endParaRPr>
          </a:p>
          <a:p>
            <a:pPr marL="0" indent="0">
              <a:buNone/>
            </a:pPr>
            <a:r>
              <a:rPr lang="en-US" sz="1600" b="1" dirty="0" smtClean="0">
                <a:solidFill>
                  <a:schemeClr val="bg1"/>
                </a:solidFill>
                <a:effectLst>
                  <a:outerShdw blurRad="38100" dist="38100" dir="2700000" algn="tl">
                    <a:srgbClr val="000000">
                      <a:alpha val="43137"/>
                    </a:srgbClr>
                  </a:outerShdw>
                </a:effectLst>
              </a:rPr>
              <a:t>This </a:t>
            </a:r>
            <a:r>
              <a:rPr lang="en-US" sz="1600" b="1" dirty="0">
                <a:solidFill>
                  <a:schemeClr val="bg1"/>
                </a:solidFill>
                <a:effectLst>
                  <a:outerShdw blurRad="38100" dist="38100" dir="2700000" algn="tl">
                    <a:srgbClr val="000000">
                      <a:alpha val="43137"/>
                    </a:srgbClr>
                  </a:outerShdw>
                </a:effectLst>
              </a:rPr>
              <a:t>research and our ML experiment underscore the power of modern algorithms in enhancing fuel cell vehicle performance. Moving forward, we’ll need richer data and real-world testing to unlock the full potential of AI-driven energy management systems.</a:t>
            </a:r>
            <a:endParaRPr lang="en-US" sz="16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056318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2564904"/>
            <a:ext cx="7355160" cy="892696"/>
          </a:xfrm>
        </p:spPr>
        <p:txBody>
          <a:bodyPr>
            <a:normAutofit fontScale="92500" lnSpcReduction="20000"/>
          </a:bodyPr>
          <a:lstStyle/>
          <a:p>
            <a:pPr marL="0" indent="0">
              <a:buNone/>
            </a:pPr>
            <a:r>
              <a:rPr lang="en-US" dirty="0" smtClean="0">
                <a:solidFill>
                  <a:schemeClr val="bg1"/>
                </a:solidFill>
              </a:rPr>
              <a:t>                  </a:t>
            </a:r>
            <a:r>
              <a:rPr lang="en-US" sz="6600" b="1" dirty="0" smtClean="0">
                <a:solidFill>
                  <a:schemeClr val="bg1"/>
                </a:solidFill>
                <a:effectLst>
                  <a:glow rad="228600">
                    <a:schemeClr val="accent1">
                      <a:satMod val="175000"/>
                      <a:alpha val="40000"/>
                    </a:schemeClr>
                  </a:glow>
                  <a:outerShdw blurRad="38100" dist="38100" dir="2700000" algn="tl">
                    <a:srgbClr val="000000">
                      <a:alpha val="43137"/>
                    </a:srgbClr>
                  </a:outerShdw>
                </a:effectLst>
              </a:rPr>
              <a:t>THANK</a:t>
            </a:r>
            <a:r>
              <a:rPr lang="en-US" sz="6600" b="1" dirty="0" smtClean="0">
                <a:solidFill>
                  <a:schemeClr val="bg1"/>
                </a:solidFill>
                <a:effectLst>
                  <a:glow rad="101600">
                    <a:schemeClr val="accent1">
                      <a:satMod val="175000"/>
                      <a:alpha val="40000"/>
                    </a:schemeClr>
                  </a:glow>
                  <a:outerShdw blurRad="38100" dist="38100" dir="2700000" algn="tl">
                    <a:srgbClr val="000000">
                      <a:alpha val="43137"/>
                    </a:srgbClr>
                  </a:outerShdw>
                </a:effectLst>
              </a:rPr>
              <a:t> YOU</a:t>
            </a:r>
            <a:endParaRPr lang="en-US" sz="6600" b="1" dirty="0">
              <a:solidFill>
                <a:schemeClr val="bg1"/>
              </a:solidFill>
              <a:effectLst>
                <a:glow rad="101600">
                  <a:schemeClr val="accent1">
                    <a:satMod val="175000"/>
                    <a:alpha val="4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31021389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Literature Review</a:t>
            </a:r>
          </a:p>
        </p:txBody>
      </p:sp>
      <p:sp>
        <p:nvSpPr>
          <p:cNvPr id="3" name="Content Placeholder 2"/>
          <p:cNvSpPr>
            <a:spLocks noGrp="1"/>
          </p:cNvSpPr>
          <p:nvPr>
            <p:ph idx="1"/>
          </p:nvPr>
        </p:nvSpPr>
        <p:spPr/>
        <p:txBody>
          <a:bodyPr>
            <a:normAutofit/>
          </a:bodyPr>
          <a:lstStyle/>
          <a:p>
            <a:pPr marL="0" indent="0">
              <a:buNone/>
            </a:pPr>
            <a:r>
              <a:rPr lang="en-US" sz="2400" b="1" dirty="0">
                <a:solidFill>
                  <a:schemeClr val="bg1"/>
                </a:solidFill>
                <a:effectLst>
                  <a:outerShdw blurRad="38100" dist="38100" dir="2700000" algn="tl">
                    <a:srgbClr val="000000">
                      <a:alpha val="43137"/>
                    </a:srgbClr>
                  </a:outerShdw>
                </a:effectLst>
              </a:rPr>
              <a:t>The selected articles all aim to </a:t>
            </a:r>
            <a:r>
              <a:rPr lang="en-US" sz="2400" b="1" dirty="0" smtClean="0">
                <a:solidFill>
                  <a:schemeClr val="bg1"/>
                </a:solidFill>
                <a:effectLst>
                  <a:outerShdw blurRad="38100" dist="38100" dir="2700000" algn="tl">
                    <a:srgbClr val="000000">
                      <a:alpha val="43137"/>
                    </a:srgbClr>
                  </a:outerShdw>
                </a:effectLst>
              </a:rPr>
              <a:t>optimize the </a:t>
            </a:r>
            <a:r>
              <a:rPr lang="en-US" sz="2400" b="1" dirty="0">
                <a:solidFill>
                  <a:schemeClr val="bg1"/>
                </a:solidFill>
                <a:effectLst>
                  <a:outerShdw blurRad="38100" dist="38100" dir="2700000" algn="tl">
                    <a:srgbClr val="000000">
                      <a:alpha val="43137"/>
                    </a:srgbClr>
                  </a:outerShdw>
                </a:effectLst>
              </a:rPr>
              <a:t>hydrogen consumption through intelligent control or prediction</a:t>
            </a:r>
            <a:r>
              <a:rPr lang="en-US" sz="2400" b="1" dirty="0" smtClean="0">
                <a:solidFill>
                  <a:schemeClr val="bg1"/>
                </a:solidFill>
                <a:effectLst>
                  <a:outerShdw blurRad="38100" dist="38100" dir="2700000" algn="tl">
                    <a:srgbClr val="000000">
                      <a:alpha val="43137"/>
                    </a:srgbClr>
                  </a:outerShdw>
                </a:effectLst>
              </a:rPr>
              <a:t>.</a:t>
            </a:r>
            <a:r>
              <a:rPr lang="el-GR" sz="2400" b="1" dirty="0" smtClean="0">
                <a:solidFill>
                  <a:schemeClr val="bg1"/>
                </a:solidFill>
                <a:effectLst>
                  <a:outerShdw blurRad="38100" dist="38100" dir="2700000" algn="tl">
                    <a:srgbClr val="000000">
                      <a:alpha val="43137"/>
                    </a:srgbClr>
                  </a:outerShdw>
                </a:effectLst>
              </a:rPr>
              <a:t> </a:t>
            </a:r>
          </a:p>
          <a:p>
            <a:pPr marL="0" indent="0">
              <a:buNone/>
            </a:pPr>
            <a:r>
              <a:rPr lang="en-US" sz="2400" b="1" dirty="0" smtClean="0">
                <a:solidFill>
                  <a:schemeClr val="bg1"/>
                </a:solidFill>
                <a:effectLst>
                  <a:outerShdw blurRad="38100" dist="38100" dir="2700000" algn="tl">
                    <a:srgbClr val="000000">
                      <a:alpha val="43137"/>
                    </a:srgbClr>
                  </a:outerShdw>
                </a:effectLst>
              </a:rPr>
              <a:t>Simulations </a:t>
            </a:r>
            <a:r>
              <a:rPr lang="en-US" sz="2400" b="1" dirty="0">
                <a:solidFill>
                  <a:schemeClr val="bg1"/>
                </a:solidFill>
                <a:effectLst>
                  <a:outerShdw blurRad="38100" dist="38100" dir="2700000" algn="tl">
                    <a:srgbClr val="000000">
                      <a:alpha val="43137"/>
                    </a:srgbClr>
                  </a:outerShdw>
                </a:effectLst>
              </a:rPr>
              <a:t>or real driving cycles are used to train the Machine Learning (ML) and Deep Learning (DL) models</a:t>
            </a:r>
            <a:r>
              <a:rPr lang="en-US" sz="2400" b="1" dirty="0" smtClean="0">
                <a:solidFill>
                  <a:schemeClr val="bg1"/>
                </a:solidFill>
                <a:effectLst>
                  <a:outerShdw blurRad="38100" dist="38100" dir="2700000" algn="tl">
                    <a:srgbClr val="000000">
                      <a:alpha val="43137"/>
                    </a:srgbClr>
                  </a:outerShdw>
                </a:effectLst>
              </a:rPr>
              <a:t>.</a:t>
            </a:r>
            <a:r>
              <a:rPr lang="el-GR" sz="2400" b="1" dirty="0" smtClean="0">
                <a:solidFill>
                  <a:schemeClr val="bg1"/>
                </a:solidFill>
                <a:effectLst>
                  <a:outerShdw blurRad="38100" dist="38100" dir="2700000" algn="tl">
                    <a:srgbClr val="000000">
                      <a:alpha val="43137"/>
                    </a:srgbClr>
                  </a:outerShdw>
                </a:effectLst>
              </a:rPr>
              <a:t> </a:t>
            </a:r>
          </a:p>
          <a:p>
            <a:pPr marL="0" indent="0">
              <a:buNone/>
            </a:pPr>
            <a:r>
              <a:rPr lang="en-US" sz="2400" b="1" dirty="0" smtClean="0">
                <a:solidFill>
                  <a:schemeClr val="bg1"/>
                </a:solidFill>
                <a:effectLst>
                  <a:outerShdw blurRad="38100" dist="38100" dir="2700000" algn="tl">
                    <a:srgbClr val="000000">
                      <a:alpha val="43137"/>
                    </a:srgbClr>
                  </a:outerShdw>
                </a:effectLst>
              </a:rPr>
              <a:t>Emphasis </a:t>
            </a:r>
            <a:r>
              <a:rPr lang="en-US" sz="2400" b="1" dirty="0">
                <a:solidFill>
                  <a:schemeClr val="bg1"/>
                </a:solidFill>
                <a:effectLst>
                  <a:outerShdw blurRad="38100" dist="38100" dir="2700000" algn="tl">
                    <a:srgbClr val="000000">
                      <a:alpha val="43137"/>
                    </a:srgbClr>
                  </a:outerShdw>
                </a:effectLst>
              </a:rPr>
              <a:t>is placed </a:t>
            </a:r>
            <a:r>
              <a:rPr lang="en-US" sz="2400" b="1" dirty="0" smtClean="0">
                <a:solidFill>
                  <a:schemeClr val="bg1"/>
                </a:solidFill>
                <a:effectLst>
                  <a:outerShdw blurRad="38100" dist="38100" dir="2700000" algn="tl">
                    <a:srgbClr val="000000">
                      <a:alpha val="43137"/>
                    </a:srgbClr>
                  </a:outerShdw>
                </a:effectLst>
              </a:rPr>
              <a:t>on</a:t>
            </a:r>
            <a:r>
              <a:rPr lang="el-GR" sz="2400" b="1" dirty="0" smtClean="0">
                <a:solidFill>
                  <a:schemeClr val="bg1"/>
                </a:solidFill>
                <a:effectLst>
                  <a:outerShdw blurRad="38100" dist="38100" dir="2700000" algn="tl">
                    <a:srgbClr val="000000">
                      <a:alpha val="43137"/>
                    </a:srgbClr>
                  </a:outerShdw>
                </a:effectLst>
              </a:rPr>
              <a:t> </a:t>
            </a:r>
            <a:r>
              <a:rPr lang="en-US" sz="2400" b="1" dirty="0" smtClean="0">
                <a:solidFill>
                  <a:schemeClr val="bg1"/>
                </a:solidFill>
                <a:effectLst>
                  <a:outerShdw blurRad="38100" dist="38100" dir="2700000" algn="tl">
                    <a:srgbClr val="000000">
                      <a:alpha val="43137"/>
                    </a:srgbClr>
                  </a:outerShdw>
                </a:effectLst>
              </a:rPr>
              <a:t>the </a:t>
            </a:r>
            <a:r>
              <a:rPr lang="en-US" sz="2400" b="1" dirty="0">
                <a:solidFill>
                  <a:schemeClr val="bg1"/>
                </a:solidFill>
                <a:effectLst>
                  <a:outerShdw blurRad="38100" dist="38100" dir="2700000" algn="tl">
                    <a:srgbClr val="000000">
                      <a:alpha val="43137"/>
                    </a:srgbClr>
                  </a:outerShdw>
                </a:effectLst>
              </a:rPr>
              <a:t>energy management, </a:t>
            </a:r>
            <a:r>
              <a:rPr lang="en-US" sz="2400" b="1" dirty="0" smtClean="0">
                <a:solidFill>
                  <a:schemeClr val="bg1"/>
                </a:solidFill>
                <a:effectLst>
                  <a:outerShdw blurRad="38100" dist="38100" dir="2700000" algn="tl">
                    <a:srgbClr val="000000">
                      <a:alpha val="43137"/>
                    </a:srgbClr>
                  </a:outerShdw>
                </a:effectLst>
              </a:rPr>
              <a:t>the dynamic response </a:t>
            </a:r>
            <a:r>
              <a:rPr lang="en-US" sz="2400" b="1" dirty="0">
                <a:solidFill>
                  <a:schemeClr val="bg1"/>
                </a:solidFill>
                <a:effectLst>
                  <a:outerShdw blurRad="38100" dist="38100" dir="2700000" algn="tl">
                    <a:srgbClr val="000000">
                      <a:alpha val="43137"/>
                    </a:srgbClr>
                  </a:outerShdw>
                </a:effectLst>
              </a:rPr>
              <a:t>and </a:t>
            </a:r>
            <a:r>
              <a:rPr lang="en-US" sz="2400" b="1" dirty="0" smtClean="0">
                <a:solidFill>
                  <a:schemeClr val="bg1"/>
                </a:solidFill>
                <a:effectLst>
                  <a:outerShdw blurRad="38100" dist="38100" dir="2700000" algn="tl">
                    <a:srgbClr val="000000">
                      <a:alpha val="43137"/>
                    </a:srgbClr>
                  </a:outerShdw>
                </a:effectLst>
              </a:rPr>
              <a:t>the system </a:t>
            </a:r>
            <a:r>
              <a:rPr lang="en-US" sz="2400" b="1" dirty="0">
                <a:solidFill>
                  <a:schemeClr val="bg1"/>
                </a:solidFill>
                <a:effectLst>
                  <a:outerShdw blurRad="38100" dist="38100" dir="2700000" algn="tl">
                    <a:srgbClr val="000000">
                      <a:alpha val="43137"/>
                    </a:srgbClr>
                  </a:outerShdw>
                </a:effectLst>
              </a:rPr>
              <a:t>adaptability</a:t>
            </a:r>
            <a:r>
              <a:rPr lang="en-US" sz="2400" b="1" dirty="0" smtClean="0">
                <a:solidFill>
                  <a:schemeClr val="bg1"/>
                </a:solidFill>
                <a:effectLst>
                  <a:outerShdw blurRad="38100" dist="38100" dir="2700000" algn="tl">
                    <a:srgbClr val="000000">
                      <a:alpha val="43137"/>
                    </a:srgbClr>
                  </a:outerShdw>
                </a:effectLst>
              </a:rPr>
              <a:t>.</a:t>
            </a:r>
          </a:p>
          <a:p>
            <a:pPr marL="0" indent="0">
              <a:buNone/>
            </a:pPr>
            <a:r>
              <a:rPr lang="en-US" sz="2400" b="1" dirty="0" smtClean="0">
                <a:solidFill>
                  <a:schemeClr val="bg1"/>
                </a:solidFill>
                <a:effectLst>
                  <a:outerShdw blurRad="38100" dist="38100" dir="2700000" algn="tl">
                    <a:srgbClr val="000000">
                      <a:alpha val="43137"/>
                    </a:srgbClr>
                  </a:outerShdw>
                </a:effectLst>
              </a:rPr>
              <a:t>Some </a:t>
            </a:r>
            <a:r>
              <a:rPr lang="en-US" sz="2400" b="1" dirty="0">
                <a:solidFill>
                  <a:schemeClr val="bg1"/>
                </a:solidFill>
                <a:effectLst>
                  <a:outerShdw blurRad="38100" dist="38100" dir="2700000" algn="tl">
                    <a:srgbClr val="000000">
                      <a:alpha val="43137"/>
                    </a:srgbClr>
                  </a:outerShdw>
                </a:effectLst>
              </a:rPr>
              <a:t>models are trained based </a:t>
            </a:r>
            <a:r>
              <a:rPr lang="en-US" sz="2400" b="1" dirty="0" smtClean="0">
                <a:solidFill>
                  <a:schemeClr val="bg1"/>
                </a:solidFill>
                <a:effectLst>
                  <a:outerShdw blurRad="38100" dist="38100" dir="2700000" algn="tl">
                    <a:srgbClr val="000000">
                      <a:alpha val="43137"/>
                    </a:srgbClr>
                  </a:outerShdw>
                </a:effectLst>
              </a:rPr>
              <a:t>on some </a:t>
            </a:r>
            <a:r>
              <a:rPr lang="en-US" sz="2400" b="1" dirty="0">
                <a:solidFill>
                  <a:schemeClr val="bg1"/>
                </a:solidFill>
                <a:effectLst>
                  <a:outerShdw blurRad="38100" dist="38100" dir="2700000" algn="tl">
                    <a:srgbClr val="000000">
                      <a:alpha val="43137"/>
                    </a:srgbClr>
                  </a:outerShdw>
                </a:effectLst>
              </a:rPr>
              <a:t>optimal strategies derived from Dynamic Programming, while others rely on Reinforcement or Supervised Learning.</a:t>
            </a:r>
          </a:p>
        </p:txBody>
      </p:sp>
    </p:spTree>
    <p:extLst>
      <p:ext uri="{BB962C8B-B14F-4D97-AF65-F5344CB8AC3E}">
        <p14:creationId xmlns:p14="http://schemas.microsoft.com/office/powerpoint/2010/main" val="3606025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948</TotalTime>
  <Words>5813</Words>
  <Application>Microsoft Office PowerPoint</Application>
  <PresentationFormat>On-screen Show (4:3)</PresentationFormat>
  <Paragraphs>575</Paragraphs>
  <Slides>83</Slides>
  <Notes>0</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Θέμα του Office</vt:lpstr>
      <vt:lpstr>Using Machine &amp; Deep Learning to Predict Fuel Consumption in Hydrogen Fuel Cell Electric Vehicle   ID: 60706 Name: Kokosalakis Nick</vt:lpstr>
      <vt:lpstr>Introduction </vt:lpstr>
      <vt:lpstr>Board of Hydrogen Production with Advantages and Disadvantages</vt:lpstr>
      <vt:lpstr>Hydrogen Use in Electric Vehicles</vt:lpstr>
      <vt:lpstr>FCHEVs – Advantages &amp; Disadvantages</vt:lpstr>
      <vt:lpstr>Example of a Fuel Cell Electric Vehicle (FCEV) Anatomy</vt:lpstr>
      <vt:lpstr>Example of a Fuel Cell Electric Vehicle (FCEV) Anatomy</vt:lpstr>
      <vt:lpstr>The role of Artificial Inteligence </vt:lpstr>
      <vt:lpstr>Literature Review</vt:lpstr>
      <vt:lpstr>Deep reinforcement learning-based health-conscious energy management for fuel cell hybrid electric vehicles in model predictive control framework</vt:lpstr>
      <vt:lpstr>DATA  THAT USED FOR TEST AND TRAINING</vt:lpstr>
      <vt:lpstr>STANDARD DRIVING CYCLES FOR TEST ANS TRAINING</vt:lpstr>
      <vt:lpstr>HOW THEY TRAINED THEIR MODELS </vt:lpstr>
      <vt:lpstr>TEST DATA</vt:lpstr>
      <vt:lpstr>SYSTEM WORKFLOW</vt:lpstr>
      <vt:lpstr>SYSTEM WORKFLOW</vt:lpstr>
      <vt:lpstr>COMPARISON OF THE ALGORITHMS</vt:lpstr>
      <vt:lpstr>COMPARISON OF THE ALGORITHMS</vt:lpstr>
      <vt:lpstr>CONCLUSION</vt:lpstr>
      <vt:lpstr>PERFORMANCE COMPARISON OF DIFFERENT EMSs</vt:lpstr>
      <vt:lpstr>PERFORMANCE COMPARISON OF DIFFERENT EMSs</vt:lpstr>
      <vt:lpstr>PERFORMANCE COMPARISON OF DIFFERENT EMSs</vt:lpstr>
      <vt:lpstr>A controllable neural network-based method for optimal energy management of fuel cell hybrid electric vehicles</vt:lpstr>
      <vt:lpstr>DATA THAT THEY USED FOR TEST AND TRAINING</vt:lpstr>
      <vt:lpstr>HOW THEY CREATE THE DATASET</vt:lpstr>
      <vt:lpstr>COMPARISON OF THE MODELS</vt:lpstr>
      <vt:lpstr>COMPARISON OF THE MODELS</vt:lpstr>
      <vt:lpstr>COMPARISON OF THE MODELS</vt:lpstr>
      <vt:lpstr>COMPARISON OF THE MODELS</vt:lpstr>
      <vt:lpstr>COMPARISON OF THE MODELS</vt:lpstr>
      <vt:lpstr>COMPARISON OF THE MODELS</vt:lpstr>
      <vt:lpstr>COMPARISON OF THE MODELS</vt:lpstr>
      <vt:lpstr>COMPARISON OF THE MODELS</vt:lpstr>
      <vt:lpstr>COMPARISON OF THE MODELS</vt:lpstr>
      <vt:lpstr>COMPARISON OF THE MODELS</vt:lpstr>
      <vt:lpstr>COMPARISON OF THE MODELS</vt:lpstr>
      <vt:lpstr>COMPARISON OF THE MODELS</vt:lpstr>
      <vt:lpstr>COMPARISON OF THE MODELS</vt:lpstr>
      <vt:lpstr>COMPARISON OF THE MODELS</vt:lpstr>
      <vt:lpstr>Deep stochastic reinforcement learning-based energy management strategy for fuel cell hybrid electric vehicles</vt:lpstr>
      <vt:lpstr>POWER TRAIN CONFIGURATIONS OF THE FCEV</vt:lpstr>
      <vt:lpstr>POWER TRAIN CONFIGURATIONS OF THE FCEV</vt:lpstr>
      <vt:lpstr>DIAGRAM OF INTERACTION RL CONTROLLER WITH THE FCEV (ENVIRONMENT)</vt:lpstr>
      <vt:lpstr>DIAGRAM OF INTERACTION DEEP REINFORCE BASED-EMS WITH THE FCEV</vt:lpstr>
      <vt:lpstr>DIAGRAM OF INTERACTION DDQN BASED-EMS WITH THE FCEV</vt:lpstr>
      <vt:lpstr>DATA THAT THEY USED FOR TRAINING</vt:lpstr>
      <vt:lpstr>EMS COMPARISON</vt:lpstr>
      <vt:lpstr>PAPER CONCLUSION</vt:lpstr>
      <vt:lpstr>Energy management of fuel cell hybrid electric bus in mountainous regions: A deep reinforcement learning approach considering terrain characteristics</vt:lpstr>
      <vt:lpstr>POWERTRAIN SYSTEM MODELING OF THE FCEB</vt:lpstr>
      <vt:lpstr>POWERTRAIN SYSTEM MODELING OF THE FCEB</vt:lpstr>
      <vt:lpstr>DATA THAT THEY USED FOR TRAINING AND TEST</vt:lpstr>
      <vt:lpstr>DATA THAT THEY USED FOR TRAINING AND TEST</vt:lpstr>
      <vt:lpstr>SYSTEM THAT THEY USED FOR TRAINING AND TEST</vt:lpstr>
      <vt:lpstr>DATA THAT THEY USED FOR TRAINING AND TEST</vt:lpstr>
      <vt:lpstr>DATA THAT THEY USED FOR TRAINING AND TEST</vt:lpstr>
      <vt:lpstr>DATA THAT THEY USED FOR TRAINING AND TEST</vt:lpstr>
      <vt:lpstr>RESULTS OF THE TRAINED ALGORITHMS</vt:lpstr>
      <vt:lpstr>RESULTS OF THE TRAINED ALGORITHMS</vt:lpstr>
      <vt:lpstr>RESULTS OF THE TRAINED ALGORITHMS</vt:lpstr>
      <vt:lpstr>RESULTS OF THE TRAINED ALGORITHMS</vt:lpstr>
      <vt:lpstr>RESULTS OF THE TRAINED ALGORITHMS</vt:lpstr>
      <vt:lpstr>RESULTS OF THE TRAINED ALGORITHMS</vt:lpstr>
      <vt:lpstr>RESULTS OF THE TRAINED ALGORITHMS</vt:lpstr>
      <vt:lpstr>CONLUSION</vt:lpstr>
      <vt:lpstr>EXPERIMENT</vt:lpstr>
      <vt:lpstr>EXPERIMENT’s DATA CREATION</vt:lpstr>
      <vt:lpstr>EXPERIMENT’s DATA CREATION</vt:lpstr>
      <vt:lpstr>EXPERIMENT’s DATA CREATION</vt:lpstr>
      <vt:lpstr>EXPERIMENT’s DATA CREATION</vt:lpstr>
      <vt:lpstr>CODE CREATION </vt:lpstr>
      <vt:lpstr>CODE CREATION </vt:lpstr>
      <vt:lpstr>RESULTS OF MY EXPERIMENT </vt:lpstr>
      <vt:lpstr>CLASSIFICATION RESULTS ANASLYSIS BY ALGORITHM</vt:lpstr>
      <vt:lpstr>RESULTS OF MY EXPERIMENT </vt:lpstr>
      <vt:lpstr>COMPARATIVE MODEL EVALUATION WITH CROSS-VALIDATION</vt:lpstr>
      <vt:lpstr>RESULTS OF MY EXPERIMENT </vt:lpstr>
      <vt:lpstr>RESULTS OF MY EXPERIMENT </vt:lpstr>
      <vt:lpstr>EXPRERIMENT INSIGHTS &amp; FUTURE PERSPECTIVES</vt:lpstr>
      <vt:lpstr>POTENTIAL FUTURE ML APPLICATIONS IN EMS</vt:lpstr>
      <vt:lpstr>CONLUSIONS </vt:lpstr>
      <vt:lpstr>CONLUSIONS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Machine &amp; Deep Learning to Predict Fuel Consumption in Hydrogen Fuel Cell Electric Vehicles ID:60706 Name:Kokosalakis Nick</dc:title>
  <dc:creator>Nikolaos Kokosalakis</dc:creator>
  <cp:lastModifiedBy>Nikolaos Kokosalakis</cp:lastModifiedBy>
  <cp:revision>135</cp:revision>
  <dcterms:created xsi:type="dcterms:W3CDTF">2025-05-08T17:49:13Z</dcterms:created>
  <dcterms:modified xsi:type="dcterms:W3CDTF">2025-07-09T17:17:20Z</dcterms:modified>
</cp:coreProperties>
</file>